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9" roundtripDataSignature="AMtx7mgn9rAzD++QALnEa3HOe/MWWau5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>
                <a:latin typeface="Calibri"/>
                <a:ea typeface="Calibri"/>
                <a:cs typeface="Calibri"/>
                <a:sym typeface="Calibri"/>
              </a:rPr>
              <a:t>Water (APW)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>
                <a:latin typeface="Calibri"/>
                <a:ea typeface="Calibri"/>
                <a:cs typeface="Calibri"/>
                <a:sym typeface="Calibri"/>
              </a:rPr>
              <a:t>-Air pressurized water, large and silver (2 ft tall, 25 lbs when full)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>
                <a:latin typeface="Calibri"/>
                <a:ea typeface="Calibri"/>
                <a:cs typeface="Calibri"/>
                <a:sym typeface="Calibri"/>
              </a:rPr>
              <a:t>-Class A fires only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>
                <a:latin typeface="Calibri"/>
                <a:ea typeface="Calibri"/>
                <a:cs typeface="Calibri"/>
                <a:sym typeface="Calibri"/>
              </a:rPr>
              <a:t>-Using water on a liquid fire could case fire to spread. Using water on electrical fire can result in electrocution.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>
                <a:latin typeface="Calibri"/>
                <a:ea typeface="Calibri"/>
                <a:cs typeface="Calibri"/>
                <a:sym typeface="Calibri"/>
              </a:rPr>
              <a:t>-Eliminates HEAT element of fire triangle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Carbon Dioxide (CO2)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-Red, range in size from 5 to 100 pounds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-Class B (flammable liquid) and Class C (electrical fires) only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-Eliminates OXYGEN element of fire triangle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-CO2 is cold, so cools the fire as well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Dry Chemical (ABC, BC, or DC)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-Put out fire by coating fuel with a thin layer of dust, separating the fuel from the oxygen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-Will be labeled DC (Dry Chemical), ABC (Can be used on class A, B, or C fires), or BC (can be used on class B or C fires)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Class 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-Dry powder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-Similar to dry chemical except that they extinguish the fire by separating the fuel from the oxygen element or by removing the heat element of the fire triangle.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-For use on class D fires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2" name="Google Shape;502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8" name="Google Shape;508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4" name="Google Shape;514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 - Most accidental deaths at age 18 than at any other 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 – More congested at start, lunch, and finish due to congestion</a:t>
            </a:r>
            <a:endParaRPr/>
          </a:p>
        </p:txBody>
      </p:sp>
      <p:sp>
        <p:nvSpPr>
          <p:cNvPr id="260" name="Google Shape;26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0" name="Google Shape;520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6" name="Google Shape;526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2" name="Google Shape;532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3" name="Google Shape;543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7" name="Google Shape;57;p46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46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9" name="Google Shape;59;p46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6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6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6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6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6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46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Google Shape;66;p46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6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46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Google Shape;69;p46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6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6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Google Shape;72;p46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46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46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6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46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46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46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46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46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46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46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46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46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6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46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6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6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6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46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Google Shape;91;p46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6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46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46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46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46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46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46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46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6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Google Shape;101;p46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6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46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46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6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46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46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6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6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Google Shape;110;p46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6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46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F935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46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6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000" cap="none">
                <a:solidFill>
                  <a:schemeClr val="accen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5" name="Google Shape;115;p46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6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6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5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55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70" name="Google Shape;170;p55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1" name="Google Shape;171;p5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5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5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6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56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FFAA93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77" name="Google Shape;177;p56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8" name="Google Shape;178;p5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5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7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57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4" name="Google Shape;184;p5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5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5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8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58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0" name="Google Shape;190;p58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1" name="Google Shape;191;p5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5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5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58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95" name="Google Shape;195;p58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9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9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9" name="Google Shape;199;p5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5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5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0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60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5" name="Google Shape;205;p60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6" name="Google Shape;206;p60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7" name="Google Shape;207;p60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8" name="Google Shape;208;p60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9" name="Google Shape;209;p60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0" name="Google Shape;210;p6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6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6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1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61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6" name="Google Shape;216;p61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FFAA93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7" name="Google Shape;217;p61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8" name="Google Shape;218;p61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9" name="Google Shape;219;p61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FFAA93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20" name="Google Shape;220;p61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21" name="Google Shape;221;p61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22" name="Google Shape;222;p61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FFAA93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23" name="Google Shape;223;p61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24" name="Google Shape;224;p6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6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6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62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30" name="Google Shape;230;p6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6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6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3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63"/>
          <p:cNvSpPr txBox="1"/>
          <p:nvPr>
            <p:ph idx="1" type="body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36" name="Google Shape;236;p6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6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6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7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1" name="Google Shape;121;p4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9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9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FFAA93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31" name="Google Shape;131;p49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32" name="Google Shape;132;p4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0"/>
          <p:cNvSpPr txBox="1"/>
          <p:nvPr>
            <p:ph idx="1" type="body"/>
          </p:nvPr>
        </p:nvSpPr>
        <p:spPr>
          <a:xfrm>
            <a:off x="914400" y="301626"/>
            <a:ext cx="10363200" cy="579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7" name="Google Shape;137;p5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5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1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51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3" name="Google Shape;143;p5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2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9" name="Google Shape;149;p52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0" name="Google Shape;150;p5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3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3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56" name="Google Shape;156;p53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7" name="Google Shape;157;p53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58" name="Google Shape;158;p53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9" name="Google Shape;159;p5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5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5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5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5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5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4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45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45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45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45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45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45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45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45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45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45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45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45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45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" name="Google Shape;24;p45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5" name="Google Shape;25;p45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45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45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45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45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45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45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45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45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45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45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45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45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45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45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" name="Google Shape;40;p45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45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45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45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45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45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45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45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45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45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45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A623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" name="Google Shape;51;p4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45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3" name="Google Shape;53;p4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4" name="Google Shape;54;p4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5" name="Google Shape;55;p4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2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youtube.com/watch?v=PQV71INDaqY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Relationship Id="rId4" Type="http://schemas.openxmlformats.org/officeDocument/2006/relationships/image" Target="../media/image2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png"/><Relationship Id="rId4" Type="http://schemas.openxmlformats.org/officeDocument/2006/relationships/image" Target="../media/image2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Relationship Id="rId4" Type="http://schemas.openxmlformats.org/officeDocument/2006/relationships/image" Target="../media/image2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37.png"/><Relationship Id="rId5" Type="http://schemas.openxmlformats.org/officeDocument/2006/relationships/image" Target="../media/image5.png"/><Relationship Id="rId6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"/>
          <p:cNvSpPr txBox="1"/>
          <p:nvPr>
            <p:ph type="ctrTitle"/>
          </p:nvPr>
        </p:nvSpPr>
        <p:spPr>
          <a:xfrm>
            <a:off x="1876424" y="207963"/>
            <a:ext cx="1031557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SAFETY IN THE SHOP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2335" y="141065"/>
            <a:ext cx="6826817" cy="6549587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GO FIND IT!</a:t>
            </a:r>
            <a:endParaRPr/>
          </a:p>
        </p:txBody>
      </p:sp>
      <p:sp>
        <p:nvSpPr>
          <p:cNvPr id="319" name="Google Shape;319;p11"/>
          <p:cNvSpPr txBox="1"/>
          <p:nvPr>
            <p:ph idx="1" type="body"/>
          </p:nvPr>
        </p:nvSpPr>
        <p:spPr>
          <a:xfrm>
            <a:off x="1141412" y="2097088"/>
            <a:ext cx="9905999" cy="3694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wentieth Century"/>
              <a:buAutoNum type="arabicPeriod"/>
            </a:pPr>
            <a:r>
              <a:rPr lang="en-US" sz="2800"/>
              <a:t>Where are the safety glasses located?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wentieth Century"/>
              <a:buAutoNum type="arabicPeriod"/>
            </a:pPr>
            <a:r>
              <a:rPr lang="en-US" sz="2800"/>
              <a:t>Where are the ear plugs located?</a:t>
            </a:r>
            <a:endParaRPr/>
          </a:p>
        </p:txBody>
      </p:sp>
      <p:pic>
        <p:nvPicPr>
          <p:cNvPr descr="map clipart - Clip Art Library" id="320" name="Google Shape;32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0678" y="1192543"/>
            <a:ext cx="2904001" cy="2904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,411 Binoculars Clipart Illustrations &amp; Clip Art" id="321" name="Google Shape;321;p11"/>
          <p:cNvPicPr preferRelativeResize="0"/>
          <p:nvPr/>
        </p:nvPicPr>
        <p:blipFill rotWithShape="1">
          <a:blip r:embed="rId4">
            <a:alphaModFix/>
          </a:blip>
          <a:srcRect b="22091" l="12615" r="11830" t="24053"/>
          <a:stretch/>
        </p:blipFill>
        <p:spPr>
          <a:xfrm rot="1248585">
            <a:off x="8609011" y="290661"/>
            <a:ext cx="2994212" cy="2134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"/>
          <p:cNvSpPr txBox="1"/>
          <p:nvPr>
            <p:ph type="ctrTitle"/>
          </p:nvPr>
        </p:nvSpPr>
        <p:spPr>
          <a:xfrm>
            <a:off x="1876424" y="1122363"/>
            <a:ext cx="1031557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AIR QUALITY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 txBox="1"/>
          <p:nvPr>
            <p:ph type="title"/>
          </p:nvPr>
        </p:nvSpPr>
        <p:spPr>
          <a:xfrm>
            <a:off x="0" y="33362"/>
            <a:ext cx="12191999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AIR QUALITY</a:t>
            </a:r>
            <a:endParaRPr/>
          </a:p>
        </p:txBody>
      </p:sp>
      <p:sp>
        <p:nvSpPr>
          <p:cNvPr id="333" name="Google Shape;333;p13"/>
          <p:cNvSpPr txBox="1"/>
          <p:nvPr>
            <p:ph idx="1" type="body"/>
          </p:nvPr>
        </p:nvSpPr>
        <p:spPr>
          <a:xfrm>
            <a:off x="1182028" y="1237420"/>
            <a:ext cx="10247971" cy="5304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/>
              <a:t>There are two primary portions of the wo0d shop that are concerned with air quality:</a:t>
            </a:r>
            <a:br>
              <a:rPr b="1" lang="en-US" sz="2800"/>
            </a:br>
            <a:r>
              <a:rPr b="1" lang="en-US" sz="2800"/>
              <a:t>	1. Dust from woodworking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b="1" lang="en-US" sz="2800"/>
              <a:t>	2. Fumes from wood finishing</a:t>
            </a:r>
            <a:endParaRPr/>
          </a:p>
          <a:p>
            <a:pPr indent="-539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50"/>
              <a:buNone/>
            </a:pPr>
            <a:r>
              <a:t/>
            </a:r>
            <a:endParaRPr b="1" sz="2200"/>
          </a:p>
          <a:p>
            <a:pPr indent="-539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50"/>
              <a:buNone/>
            </a:pPr>
            <a:r>
              <a:t/>
            </a:r>
            <a:endParaRPr b="1" sz="2200"/>
          </a:p>
        </p:txBody>
      </p:sp>
      <p:pic>
        <p:nvPicPr>
          <p:cNvPr id="334" name="Google Shape;334;p13"/>
          <p:cNvPicPr preferRelativeResize="0"/>
          <p:nvPr/>
        </p:nvPicPr>
        <p:blipFill rotWithShape="1">
          <a:blip r:embed="rId3">
            <a:alphaModFix/>
          </a:blip>
          <a:srcRect b="0" l="27878" r="0" t="0"/>
          <a:stretch/>
        </p:blipFill>
        <p:spPr>
          <a:xfrm>
            <a:off x="8832273" y="3450295"/>
            <a:ext cx="2597726" cy="3091182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2700000" dist="38099">
              <a:schemeClr val="dk2">
                <a:alpha val="74901"/>
              </a:scheme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"/>
          <p:cNvSpPr txBox="1"/>
          <p:nvPr>
            <p:ph type="title"/>
          </p:nvPr>
        </p:nvSpPr>
        <p:spPr>
          <a:xfrm>
            <a:off x="0" y="33362"/>
            <a:ext cx="12191999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AIR QUALITY - DUST</a:t>
            </a:r>
            <a:endParaRPr/>
          </a:p>
        </p:txBody>
      </p:sp>
      <p:sp>
        <p:nvSpPr>
          <p:cNvPr id="341" name="Google Shape;341;p14"/>
          <p:cNvSpPr txBox="1"/>
          <p:nvPr>
            <p:ph idx="1" type="body"/>
          </p:nvPr>
        </p:nvSpPr>
        <p:spPr>
          <a:xfrm>
            <a:off x="1182028" y="1237420"/>
            <a:ext cx="10247971" cy="5304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/>
              <a:t>Woodworking procedures can cause a lot of dust</a:t>
            </a:r>
            <a:endParaRPr/>
          </a:p>
          <a:p>
            <a:pPr indent="-63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t/>
            </a:r>
            <a:endParaRPr b="1" sz="2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/>
              <a:t>Dust can be dangerous on its own but it can be especially dangerous if it is from treated or finished woods</a:t>
            </a:r>
            <a:endParaRPr/>
          </a:p>
          <a:p>
            <a:pPr indent="-539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50"/>
              <a:buNone/>
            </a:pPr>
            <a:r>
              <a:t/>
            </a:r>
            <a:endParaRPr b="1" sz="2200"/>
          </a:p>
          <a:p>
            <a:pPr indent="-539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50"/>
              <a:buNone/>
            </a:pPr>
            <a:r>
              <a:t/>
            </a:r>
            <a:endParaRPr b="1" sz="2200"/>
          </a:p>
        </p:txBody>
      </p:sp>
      <p:pic>
        <p:nvPicPr>
          <p:cNvPr id="342" name="Google Shape;342;p14"/>
          <p:cNvPicPr preferRelativeResize="0"/>
          <p:nvPr/>
        </p:nvPicPr>
        <p:blipFill rotWithShape="1">
          <a:blip r:embed="rId3">
            <a:alphaModFix/>
          </a:blip>
          <a:srcRect b="0" l="27878" r="0" t="0"/>
          <a:stretch/>
        </p:blipFill>
        <p:spPr>
          <a:xfrm>
            <a:off x="8832273" y="3450295"/>
            <a:ext cx="2597726" cy="3091182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2700000" dist="38099">
              <a:schemeClr val="dk2">
                <a:alpha val="74901"/>
              </a:scheme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"/>
          <p:cNvSpPr txBox="1"/>
          <p:nvPr>
            <p:ph type="title"/>
          </p:nvPr>
        </p:nvSpPr>
        <p:spPr>
          <a:xfrm>
            <a:off x="0" y="33362"/>
            <a:ext cx="12191999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AIR QUALITY - FUMES</a:t>
            </a:r>
            <a:endParaRPr/>
          </a:p>
        </p:txBody>
      </p:sp>
      <p:sp>
        <p:nvSpPr>
          <p:cNvPr id="349" name="Google Shape;349;p15"/>
          <p:cNvSpPr txBox="1"/>
          <p:nvPr>
            <p:ph idx="1" type="body"/>
          </p:nvPr>
        </p:nvSpPr>
        <p:spPr>
          <a:xfrm>
            <a:off x="1182028" y="1237420"/>
            <a:ext cx="6778631" cy="5304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/>
              <a:t>Finishing procedures such as painting, staining and varnishing can be dangerous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t/>
            </a:r>
            <a:endParaRPr b="1" sz="2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/>
              <a:t>See product labeling and MSDS for ventilation and respirator requirements metal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t/>
            </a:r>
            <a:endParaRPr b="1" sz="2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/>
              <a:t>Do not use products if you do not have proper ventilation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50"/>
              <a:buNone/>
            </a:pPr>
            <a:r>
              <a:rPr b="1" lang="en-US" sz="2200"/>
              <a:t>*Do not use the sander in place of the planer!!!</a:t>
            </a:r>
            <a:endParaRPr b="1" sz="2200"/>
          </a:p>
          <a:p>
            <a:pPr indent="-539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50"/>
              <a:buNone/>
            </a:pPr>
            <a:r>
              <a:t/>
            </a:r>
            <a:endParaRPr b="1" sz="2200"/>
          </a:p>
          <a:p>
            <a:pPr indent="-539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50"/>
              <a:buNone/>
            </a:pPr>
            <a:r>
              <a:t/>
            </a:r>
            <a:endParaRPr b="1" sz="2200"/>
          </a:p>
        </p:txBody>
      </p:sp>
      <p:pic>
        <p:nvPicPr>
          <p:cNvPr id="350" name="Google Shape;350;p15"/>
          <p:cNvPicPr preferRelativeResize="0"/>
          <p:nvPr/>
        </p:nvPicPr>
        <p:blipFill rotWithShape="1">
          <a:blip r:embed="rId3">
            <a:alphaModFix/>
          </a:blip>
          <a:srcRect b="0" l="27878" r="0" t="0"/>
          <a:stretch/>
        </p:blipFill>
        <p:spPr>
          <a:xfrm>
            <a:off x="8545403" y="1729071"/>
            <a:ext cx="2597726" cy="3091182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2700000" dist="38099">
              <a:schemeClr val="dk2">
                <a:alpha val="74901"/>
              </a:scheme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6"/>
          <p:cNvSpPr txBox="1"/>
          <p:nvPr>
            <p:ph type="title"/>
          </p:nvPr>
        </p:nvSpPr>
        <p:spPr>
          <a:xfrm>
            <a:off x="0" y="33362"/>
            <a:ext cx="12191999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AIR QUALITY – DUST &amp; FUMES</a:t>
            </a:r>
            <a:endParaRPr/>
          </a:p>
        </p:txBody>
      </p:sp>
      <p:sp>
        <p:nvSpPr>
          <p:cNvPr id="357" name="Google Shape;357;p16"/>
          <p:cNvSpPr txBox="1"/>
          <p:nvPr>
            <p:ph idx="1" type="body"/>
          </p:nvPr>
        </p:nvSpPr>
        <p:spPr>
          <a:xfrm>
            <a:off x="1182028" y="1237420"/>
            <a:ext cx="6778631" cy="5304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/>
              <a:t>So what should I do?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 sz="2400"/>
              <a:t>Open doors or windows when necessary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 sz="2400"/>
              <a:t>Wear a mask when necessary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 sz="2400"/>
              <a:t>Turn on paint booth ventilation system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 sz="2400"/>
              <a:t>Clean up at the end of each class period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50"/>
              <a:buNone/>
            </a:pPr>
            <a:r>
              <a:t/>
            </a:r>
            <a:endParaRPr b="1" sz="2200"/>
          </a:p>
          <a:p>
            <a:pPr indent="-539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50"/>
              <a:buNone/>
            </a:pPr>
            <a:r>
              <a:t/>
            </a:r>
            <a:endParaRPr b="1" sz="2200"/>
          </a:p>
          <a:p>
            <a:pPr indent="-539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50"/>
              <a:buNone/>
            </a:pPr>
            <a:r>
              <a:t/>
            </a:r>
            <a:endParaRPr b="1" sz="2200"/>
          </a:p>
        </p:txBody>
      </p:sp>
      <p:pic>
        <p:nvPicPr>
          <p:cNvPr id="358" name="Google Shape;358;p16"/>
          <p:cNvPicPr preferRelativeResize="0"/>
          <p:nvPr/>
        </p:nvPicPr>
        <p:blipFill rotWithShape="1">
          <a:blip r:embed="rId3">
            <a:alphaModFix/>
          </a:blip>
          <a:srcRect b="0" l="27878" r="0" t="0"/>
          <a:stretch/>
        </p:blipFill>
        <p:spPr>
          <a:xfrm>
            <a:off x="8545403" y="1729071"/>
            <a:ext cx="2597726" cy="3091182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2700000" dist="38099">
              <a:schemeClr val="dk2">
                <a:alpha val="74901"/>
              </a:scheme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GO FIND IT!</a:t>
            </a:r>
            <a:endParaRPr/>
          </a:p>
        </p:txBody>
      </p:sp>
      <p:sp>
        <p:nvSpPr>
          <p:cNvPr id="364" name="Google Shape;364;p17"/>
          <p:cNvSpPr txBox="1"/>
          <p:nvPr>
            <p:ph idx="1" type="body"/>
          </p:nvPr>
        </p:nvSpPr>
        <p:spPr>
          <a:xfrm>
            <a:off x="1141413" y="1830258"/>
            <a:ext cx="7839266" cy="3694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wentieth Century"/>
              <a:buAutoNum type="arabicPeriod"/>
            </a:pPr>
            <a:r>
              <a:rPr lang="en-US" sz="2800"/>
              <a:t>Where is the ventilation system located?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3495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wentieth Century"/>
              <a:buNone/>
            </a:pPr>
            <a:r>
              <a:t/>
            </a:r>
            <a:endParaRPr sz="2800"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wentieth Century"/>
              <a:buAutoNum type="arabicPeriod"/>
            </a:pPr>
            <a:r>
              <a:rPr lang="en-US" sz="2800"/>
              <a:t>How do you turn on the ventilation system?</a:t>
            </a:r>
            <a:endParaRPr/>
          </a:p>
        </p:txBody>
      </p:sp>
      <p:pic>
        <p:nvPicPr>
          <p:cNvPr descr="map clipart - Clip Art Library" id="365" name="Google Shape;36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0678" y="1192543"/>
            <a:ext cx="2904001" cy="2904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,411 Binoculars Clipart Illustrations &amp; Clip Art" id="366" name="Google Shape;366;p17"/>
          <p:cNvPicPr preferRelativeResize="0"/>
          <p:nvPr/>
        </p:nvPicPr>
        <p:blipFill rotWithShape="1">
          <a:blip r:embed="rId4">
            <a:alphaModFix/>
          </a:blip>
          <a:srcRect b="22091" l="12615" r="11830" t="24053"/>
          <a:stretch/>
        </p:blipFill>
        <p:spPr>
          <a:xfrm rot="1248585">
            <a:off x="8609011" y="290661"/>
            <a:ext cx="2994212" cy="2134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8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SHARP &amp; MOVING PARTS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"/>
          <p:cNvSpPr txBox="1"/>
          <p:nvPr>
            <p:ph type="title"/>
          </p:nvPr>
        </p:nvSpPr>
        <p:spPr>
          <a:xfrm>
            <a:off x="0" y="322750"/>
            <a:ext cx="12192000" cy="1154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SHARP &amp; MOVING PARTS</a:t>
            </a:r>
            <a:endParaRPr/>
          </a:p>
        </p:txBody>
      </p:sp>
      <p:sp>
        <p:nvSpPr>
          <p:cNvPr id="378" name="Google Shape;378;p19"/>
          <p:cNvSpPr txBox="1"/>
          <p:nvPr>
            <p:ph idx="1" type="body"/>
          </p:nvPr>
        </p:nvSpPr>
        <p:spPr>
          <a:xfrm>
            <a:off x="1053549" y="1477108"/>
            <a:ext cx="10913164" cy="4994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Many machines and equipment in the sho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 have sharp or moving parts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So, what should I do?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Always wear proper personal protection equipment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Clamp wood when necessary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Obey the margin of safety rules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Ensure the guards are properly installed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5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5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</a:pPr>
            <a:r>
              <a:t/>
            </a:r>
            <a:endParaRPr sz="1800"/>
          </a:p>
          <a:p>
            <a:pPr indent="-85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</a:pPr>
            <a:r>
              <a:t/>
            </a:r>
            <a:endParaRPr sz="1800"/>
          </a:p>
          <a:p>
            <a:pPr indent="-8572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</a:pPr>
            <a:r>
              <a:t/>
            </a:r>
            <a:endParaRPr sz="1800"/>
          </a:p>
        </p:txBody>
      </p:sp>
      <p:pic>
        <p:nvPicPr>
          <p:cNvPr descr="G Clamp - Clamps Clipart , Free Transparent Clipart - ClipartKey" id="379" name="Google Shape;37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5696" y="3762484"/>
            <a:ext cx="2265422" cy="267035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827 Saw Blade Illustrations &amp; Clip Art - iStock" id="380" name="Google Shape;38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1092" y="3964948"/>
            <a:ext cx="2265424" cy="2265424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"/>
          <p:cNvSpPr txBox="1"/>
          <p:nvPr>
            <p:ph type="title"/>
          </p:nvPr>
        </p:nvSpPr>
        <p:spPr>
          <a:xfrm>
            <a:off x="838200" y="365126"/>
            <a:ext cx="10515600" cy="789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LEARNING GOALS</a:t>
            </a:r>
            <a:endParaRPr/>
          </a:p>
        </p:txBody>
      </p:sp>
      <p:sp>
        <p:nvSpPr>
          <p:cNvPr id="249" name="Google Shape;249;p2"/>
          <p:cNvSpPr txBox="1"/>
          <p:nvPr>
            <p:ph idx="1" type="body"/>
          </p:nvPr>
        </p:nvSpPr>
        <p:spPr>
          <a:xfrm>
            <a:off x="838200" y="1577783"/>
            <a:ext cx="10178322" cy="431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We can…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Describe appropriate personal protective equipment </a:t>
            </a:r>
            <a:endParaRPr/>
          </a:p>
          <a:p>
            <a:pPr indent="-635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t/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Describe safety hazards associated with the shop</a:t>
            </a:r>
            <a:endParaRPr/>
          </a:p>
          <a:p>
            <a:pPr indent="-635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t/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Identify ways to avoid and prevent accidents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0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ELECTRIC SHOCK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"/>
          <p:cNvSpPr txBox="1"/>
          <p:nvPr>
            <p:ph type="title"/>
          </p:nvPr>
        </p:nvSpPr>
        <p:spPr>
          <a:xfrm>
            <a:off x="1053549" y="322750"/>
            <a:ext cx="7011146" cy="1154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ELECTRIC SHOCK</a:t>
            </a:r>
            <a:endParaRPr/>
          </a:p>
        </p:txBody>
      </p:sp>
      <p:sp>
        <p:nvSpPr>
          <p:cNvPr id="392" name="Google Shape;392;p21"/>
          <p:cNvSpPr txBox="1"/>
          <p:nvPr>
            <p:ph idx="1" type="body"/>
          </p:nvPr>
        </p:nvSpPr>
        <p:spPr>
          <a:xfrm>
            <a:off x="1053549" y="1477108"/>
            <a:ext cx="10913164" cy="4994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Power tools pose an electric shock risk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So, what should I do?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Always disconnect all power before servicing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Make sure all cables are in good condition and are well insulated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Do not utilize electricity if water is present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5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5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</a:pPr>
            <a:r>
              <a:t/>
            </a:r>
            <a:endParaRPr sz="1800"/>
          </a:p>
          <a:p>
            <a:pPr indent="-85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</a:pPr>
            <a:r>
              <a:t/>
            </a:r>
            <a:endParaRPr sz="1800"/>
          </a:p>
          <a:p>
            <a:pPr indent="-8572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</a:pPr>
            <a:r>
              <a:t/>
            </a:r>
            <a:endParaRPr sz="1800"/>
          </a:p>
        </p:txBody>
      </p:sp>
      <p:pic>
        <p:nvPicPr>
          <p:cNvPr id="393" name="Google Shape;39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3863" y="4141694"/>
            <a:ext cx="3038432" cy="2393556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chemeClr val="dk2"/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NOISE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3"/>
          <p:cNvSpPr txBox="1"/>
          <p:nvPr>
            <p:ph type="title"/>
          </p:nvPr>
        </p:nvSpPr>
        <p:spPr>
          <a:xfrm>
            <a:off x="1110524" y="289865"/>
            <a:ext cx="9905998" cy="107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NOISE</a:t>
            </a:r>
            <a:endParaRPr/>
          </a:p>
        </p:txBody>
      </p:sp>
      <p:sp>
        <p:nvSpPr>
          <p:cNvPr id="404" name="Google Shape;404;p23"/>
          <p:cNvSpPr txBox="1"/>
          <p:nvPr>
            <p:ph idx="1" type="body"/>
          </p:nvPr>
        </p:nvSpPr>
        <p:spPr>
          <a:xfrm>
            <a:off x="324223" y="1362035"/>
            <a:ext cx="11867777" cy="463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Machine can be very loud – especially if ran for prolonged times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t/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evels Of Noise In Decibels" id="405" name="Google Shape;4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3111" y="2147041"/>
            <a:ext cx="8890000" cy="42418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4"/>
          <p:cNvSpPr txBox="1"/>
          <p:nvPr>
            <p:ph type="title"/>
          </p:nvPr>
        </p:nvSpPr>
        <p:spPr>
          <a:xfrm>
            <a:off x="1110524" y="289865"/>
            <a:ext cx="9905998" cy="107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NOISE</a:t>
            </a:r>
            <a:endParaRPr/>
          </a:p>
        </p:txBody>
      </p:sp>
      <p:sp>
        <p:nvSpPr>
          <p:cNvPr id="411" name="Google Shape;411;p24"/>
          <p:cNvSpPr txBox="1"/>
          <p:nvPr>
            <p:ph idx="1" type="body"/>
          </p:nvPr>
        </p:nvSpPr>
        <p:spPr>
          <a:xfrm>
            <a:off x="1110524" y="1362035"/>
            <a:ext cx="7640574" cy="463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t/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So, what should I do?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Wear ear plugs or ear muffs</a:t>
            </a:r>
            <a:endParaRPr sz="2800"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Avoid operating at the same time as someone else if possible</a:t>
            </a:r>
            <a:endParaRPr/>
          </a:p>
        </p:txBody>
      </p:sp>
      <p:pic>
        <p:nvPicPr>
          <p:cNvPr id="412" name="Google Shape;412;p24"/>
          <p:cNvPicPr preferRelativeResize="0"/>
          <p:nvPr/>
        </p:nvPicPr>
        <p:blipFill rotWithShape="1">
          <a:blip r:embed="rId3">
            <a:alphaModFix/>
          </a:blip>
          <a:srcRect b="9851" l="20515" r="20516" t="10034"/>
          <a:stretch/>
        </p:blipFill>
        <p:spPr>
          <a:xfrm>
            <a:off x="8751098" y="1890131"/>
            <a:ext cx="2265424" cy="3077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5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FIRE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6"/>
          <p:cNvSpPr txBox="1"/>
          <p:nvPr>
            <p:ph type="title"/>
          </p:nvPr>
        </p:nvSpPr>
        <p:spPr>
          <a:xfrm>
            <a:off x="1110524" y="119537"/>
            <a:ext cx="624095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FIRE</a:t>
            </a:r>
            <a:endParaRPr/>
          </a:p>
        </p:txBody>
      </p:sp>
      <p:sp>
        <p:nvSpPr>
          <p:cNvPr id="424" name="Google Shape;424;p26"/>
          <p:cNvSpPr txBox="1"/>
          <p:nvPr>
            <p:ph idx="1" type="body"/>
          </p:nvPr>
        </p:nvSpPr>
        <p:spPr>
          <a:xfrm>
            <a:off x="1110524" y="1293540"/>
            <a:ext cx="9905998" cy="5424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Several things in the shop can increase the incidence of a fire: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Dust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Friction causing heat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Electricity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Wood finishing chemicals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t/>
            </a:r>
            <a:endParaRPr sz="2800"/>
          </a:p>
        </p:txBody>
      </p:sp>
      <p:pic>
        <p:nvPicPr>
          <p:cNvPr descr="Fire icon sign on white background Royalty Free Vector Image" id="425" name="Google Shape;425;p26"/>
          <p:cNvPicPr preferRelativeResize="0"/>
          <p:nvPr/>
        </p:nvPicPr>
        <p:blipFill rotWithShape="1">
          <a:blip r:embed="rId3">
            <a:alphaModFix/>
          </a:blip>
          <a:srcRect b="17254" l="19505" r="14989" t="12520"/>
          <a:stretch/>
        </p:blipFill>
        <p:spPr>
          <a:xfrm>
            <a:off x="7720260" y="1991313"/>
            <a:ext cx="4035847" cy="467274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7"/>
          <p:cNvSpPr txBox="1"/>
          <p:nvPr>
            <p:ph type="title"/>
          </p:nvPr>
        </p:nvSpPr>
        <p:spPr>
          <a:xfrm>
            <a:off x="1110524" y="119537"/>
            <a:ext cx="624095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FIRE</a:t>
            </a:r>
            <a:endParaRPr/>
          </a:p>
        </p:txBody>
      </p:sp>
      <p:sp>
        <p:nvSpPr>
          <p:cNvPr id="432" name="Google Shape;432;p27"/>
          <p:cNvSpPr txBox="1"/>
          <p:nvPr>
            <p:ph idx="1" type="body"/>
          </p:nvPr>
        </p:nvSpPr>
        <p:spPr>
          <a:xfrm>
            <a:off x="1110524" y="1048216"/>
            <a:ext cx="9905998" cy="56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225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0"/>
              <a:buNone/>
            </a:pPr>
            <a:r>
              <a:t/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50"/>
              <a:buChar char="•"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So what should I do?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50"/>
              <a:buChar char="•"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Clean after each class period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50"/>
              <a:buChar char="•"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Unplug all machines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50"/>
              <a:buChar char="•"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Store chemicals properly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50"/>
              <a:buChar char="•"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Take frequent breaks to decrease heat caused by friction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50"/>
              <a:buChar char="•"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All rags used with stain or finish must be taken to the dumpster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fire triangle" id="437" name="Google Shape;43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237" y="1413164"/>
            <a:ext cx="5426001" cy="4735419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8"/>
          <p:cNvSpPr txBox="1"/>
          <p:nvPr/>
        </p:nvSpPr>
        <p:spPr>
          <a:xfrm>
            <a:off x="360947" y="408544"/>
            <a:ext cx="1157437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Fire Triangle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9"/>
          <p:cNvSpPr txBox="1"/>
          <p:nvPr>
            <p:ph type="title"/>
          </p:nvPr>
        </p:nvSpPr>
        <p:spPr>
          <a:xfrm>
            <a:off x="156117" y="152718"/>
            <a:ext cx="1203588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FIRE CLASSIFICATIONS</a:t>
            </a:r>
            <a:endParaRPr/>
          </a:p>
        </p:txBody>
      </p:sp>
      <p:sp>
        <p:nvSpPr>
          <p:cNvPr id="444" name="Google Shape;444;p29"/>
          <p:cNvSpPr txBox="1"/>
          <p:nvPr>
            <p:ph idx="1" type="body"/>
          </p:nvPr>
        </p:nvSpPr>
        <p:spPr>
          <a:xfrm>
            <a:off x="1204331" y="1752601"/>
            <a:ext cx="9121697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Class A: Solids (paper, wood, cloth)</a:t>
            </a:r>
            <a:endParaRPr/>
          </a:p>
          <a:p>
            <a:pPr indent="-1524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Class B: Combustible liquids (gas, oil, paint thinner)</a:t>
            </a:r>
            <a:endParaRPr/>
          </a:p>
          <a:p>
            <a:pPr indent="-1524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Class C: Electrical (switches, fuse boxes, motors)</a:t>
            </a:r>
            <a:endParaRPr/>
          </a:p>
          <a:p>
            <a:pPr indent="-1524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Class D: Combustible metals (titanium, magnesium)</a:t>
            </a:r>
            <a:endParaRPr/>
          </a:p>
        </p:txBody>
      </p:sp>
      <p:pic>
        <p:nvPicPr>
          <p:cNvPr id="445" name="Google Shape;44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621" y="1252190"/>
            <a:ext cx="3208814" cy="4657956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"/>
          <p:cNvSpPr txBox="1"/>
          <p:nvPr>
            <p:ph type="title"/>
          </p:nvPr>
        </p:nvSpPr>
        <p:spPr>
          <a:xfrm>
            <a:off x="838200" y="365125"/>
            <a:ext cx="10515600" cy="954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WHAT IS YOUR ATTITUDE TOWARD SAFETY?</a:t>
            </a:r>
            <a:endParaRPr/>
          </a:p>
        </p:txBody>
      </p:sp>
      <p:sp>
        <p:nvSpPr>
          <p:cNvPr id="255" name="Google Shape;255;p3"/>
          <p:cNvSpPr txBox="1"/>
          <p:nvPr>
            <p:ph idx="1" type="body"/>
          </p:nvPr>
        </p:nvSpPr>
        <p:spPr>
          <a:xfrm>
            <a:off x="1143000" y="1513507"/>
            <a:ext cx="9905999" cy="4329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Boring</a:t>
            </a:r>
            <a:endParaRPr/>
          </a:p>
          <a:p>
            <a:pPr indent="-635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t/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“I know, I know….”</a:t>
            </a:r>
            <a:endParaRPr/>
          </a:p>
          <a:p>
            <a:pPr indent="-635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t/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Important</a:t>
            </a:r>
            <a:endParaRPr/>
          </a:p>
          <a:p>
            <a:pPr indent="-635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t/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“Just something to get through.”</a:t>
            </a:r>
            <a:endParaRPr/>
          </a:p>
        </p:txBody>
      </p:sp>
      <p:pic>
        <p:nvPicPr>
          <p:cNvPr id="256" name="Google Shape;25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470" y="1319134"/>
            <a:ext cx="6159330" cy="3354466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0"/>
          <p:cNvSpPr txBox="1"/>
          <p:nvPr>
            <p:ph type="title"/>
          </p:nvPr>
        </p:nvSpPr>
        <p:spPr>
          <a:xfrm>
            <a:off x="577516" y="415637"/>
            <a:ext cx="849028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TYPES OF FIRE EXTINGUISHERS</a:t>
            </a:r>
            <a:endParaRPr/>
          </a:p>
        </p:txBody>
      </p:sp>
      <p:sp>
        <p:nvSpPr>
          <p:cNvPr id="452" name="Google Shape;452;p30"/>
          <p:cNvSpPr txBox="1"/>
          <p:nvPr>
            <p:ph idx="1" type="body"/>
          </p:nvPr>
        </p:nvSpPr>
        <p:spPr>
          <a:xfrm>
            <a:off x="577516" y="2015837"/>
            <a:ext cx="9394293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Water (APW)</a:t>
            </a:r>
            <a:endParaRPr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Carbon Dioxide (CO2)</a:t>
            </a:r>
            <a:endParaRPr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Dry Chemical (ABC, BC, or DC)</a:t>
            </a:r>
            <a:endParaRPr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Class D</a:t>
            </a:r>
            <a:endParaRPr/>
          </a:p>
        </p:txBody>
      </p:sp>
      <p:pic>
        <p:nvPicPr>
          <p:cNvPr id="453" name="Google Shape;453;p30"/>
          <p:cNvPicPr preferRelativeResize="0"/>
          <p:nvPr/>
        </p:nvPicPr>
        <p:blipFill rotWithShape="1">
          <a:blip r:embed="rId3">
            <a:alphaModFix/>
          </a:blip>
          <a:srcRect b="0" l="20384" r="16829" t="0"/>
          <a:stretch/>
        </p:blipFill>
        <p:spPr>
          <a:xfrm>
            <a:off x="5274662" y="1715295"/>
            <a:ext cx="2163336" cy="448728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54" name="Google Shape;454;p30"/>
          <p:cNvPicPr preferRelativeResize="0"/>
          <p:nvPr/>
        </p:nvPicPr>
        <p:blipFill rotWithShape="1">
          <a:blip r:embed="rId4">
            <a:alphaModFix/>
          </a:blip>
          <a:srcRect b="6693" l="25038" r="26302" t="0"/>
          <a:stretch/>
        </p:blipFill>
        <p:spPr>
          <a:xfrm>
            <a:off x="7979769" y="624469"/>
            <a:ext cx="2172630" cy="4549698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FIRE EXTINGUISHERS</a:t>
            </a:r>
            <a:endParaRPr/>
          </a:p>
        </p:txBody>
      </p:sp>
      <p:sp>
        <p:nvSpPr>
          <p:cNvPr id="460" name="Google Shape;460;p31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https://www.youtube.com/watch?v=PQV71INDaqY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GO FIND IT!</a:t>
            </a:r>
            <a:endParaRPr/>
          </a:p>
        </p:txBody>
      </p:sp>
      <p:sp>
        <p:nvSpPr>
          <p:cNvPr id="467" name="Google Shape;467;p32"/>
          <p:cNvSpPr txBox="1"/>
          <p:nvPr>
            <p:ph idx="1" type="body"/>
          </p:nvPr>
        </p:nvSpPr>
        <p:spPr>
          <a:xfrm>
            <a:off x="1141412" y="1644816"/>
            <a:ext cx="10559122" cy="3694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AutoNum type="arabicPeriod"/>
            </a:pPr>
            <a:r>
              <a:rPr lang="en-US"/>
              <a:t>Where are the fire extinguishers located?</a:t>
            </a:r>
            <a:endParaRPr/>
          </a:p>
          <a:p>
            <a:pPr indent="-266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AutoNum type="arabicPeriod"/>
            </a:pPr>
            <a:r>
              <a:rPr lang="en-US"/>
              <a:t>What type of fire extinguishers do we have?</a:t>
            </a:r>
            <a:endParaRPr/>
          </a:p>
          <a:p>
            <a:pPr indent="-266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AutoNum type="arabicPeriod"/>
            </a:pPr>
            <a:r>
              <a:rPr lang="en-US"/>
              <a:t>What is the inspection date on the fire extinguishers?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AutoNum type="arabicPeriod"/>
            </a:pPr>
            <a:r>
              <a:rPr lang="en-US"/>
              <a:t>Where are the fire exits located?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AutoNum type="arabicPeriod"/>
            </a:pPr>
            <a:r>
              <a:rPr lang="en-US"/>
              <a:t>Where is the storage location for paints, stains, and finishes?</a:t>
            </a:r>
            <a:endParaRPr/>
          </a:p>
        </p:txBody>
      </p:sp>
      <p:pic>
        <p:nvPicPr>
          <p:cNvPr descr="map clipart - Clip Art Library" id="468" name="Google Shape;46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0678" y="1192543"/>
            <a:ext cx="2904001" cy="2904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,411 Binoculars Clipart Illustrations &amp; Clip Art" id="469" name="Google Shape;469;p32"/>
          <p:cNvPicPr preferRelativeResize="0"/>
          <p:nvPr/>
        </p:nvPicPr>
        <p:blipFill rotWithShape="1">
          <a:blip r:embed="rId4">
            <a:alphaModFix/>
          </a:blip>
          <a:srcRect b="22091" l="12615" r="11830" t="24053"/>
          <a:stretch/>
        </p:blipFill>
        <p:spPr>
          <a:xfrm rot="1248585">
            <a:off x="8609011" y="290661"/>
            <a:ext cx="2994212" cy="2134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GO FIND IT!</a:t>
            </a:r>
            <a:endParaRPr/>
          </a:p>
        </p:txBody>
      </p:sp>
      <p:sp>
        <p:nvSpPr>
          <p:cNvPr id="475" name="Google Shape;475;p33"/>
          <p:cNvSpPr txBox="1"/>
          <p:nvPr>
            <p:ph idx="1" type="body"/>
          </p:nvPr>
        </p:nvSpPr>
        <p:spPr>
          <a:xfrm>
            <a:off x="1141412" y="1644816"/>
            <a:ext cx="10559122" cy="3694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AutoNum type="arabicPeriod"/>
            </a:pPr>
            <a:r>
              <a:rPr lang="en-US"/>
              <a:t>Where are the sinks located to rinse a burn?</a:t>
            </a:r>
            <a:endParaRPr/>
          </a:p>
          <a:p>
            <a:pPr indent="-2667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AutoNum type="arabicPeriod"/>
            </a:pPr>
            <a:r>
              <a:rPr lang="en-US"/>
              <a:t>Where are the first aid kits located?</a:t>
            </a:r>
            <a:endParaRPr/>
          </a:p>
          <a:p>
            <a:pPr indent="-2667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AutoNum type="arabicPeriod"/>
            </a:pPr>
            <a:r>
              <a:rPr lang="en-US"/>
              <a:t>Where is a phone if 911 needs to be called?</a:t>
            </a:r>
            <a:endParaRPr/>
          </a:p>
        </p:txBody>
      </p:sp>
      <p:pic>
        <p:nvPicPr>
          <p:cNvPr descr="map clipart - Clip Art Library" id="476" name="Google Shape;47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0678" y="1192543"/>
            <a:ext cx="2904001" cy="2904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,411 Binoculars Clipart Illustrations &amp; Clip Art" id="477" name="Google Shape;477;p33"/>
          <p:cNvPicPr preferRelativeResize="0"/>
          <p:nvPr/>
        </p:nvPicPr>
        <p:blipFill rotWithShape="1">
          <a:blip r:embed="rId4">
            <a:alphaModFix/>
          </a:blip>
          <a:srcRect b="22091" l="12615" r="11830" t="24053"/>
          <a:stretch/>
        </p:blipFill>
        <p:spPr>
          <a:xfrm rot="1248585">
            <a:off x="8609011" y="290661"/>
            <a:ext cx="2994212" cy="2134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4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b="1" lang="en-US"/>
              <a:t>HOUSEKEEPING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5"/>
          <p:cNvSpPr txBox="1"/>
          <p:nvPr>
            <p:ph type="title"/>
          </p:nvPr>
        </p:nvSpPr>
        <p:spPr>
          <a:xfrm>
            <a:off x="1315844" y="391045"/>
            <a:ext cx="5633831" cy="1020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HOUSEKEEPING</a:t>
            </a:r>
            <a:endParaRPr/>
          </a:p>
        </p:txBody>
      </p:sp>
      <p:sp>
        <p:nvSpPr>
          <p:cNvPr id="488" name="Google Shape;488;p35"/>
          <p:cNvSpPr txBox="1"/>
          <p:nvPr>
            <p:ph idx="1" type="body"/>
          </p:nvPr>
        </p:nvSpPr>
        <p:spPr>
          <a:xfrm>
            <a:off x="1315844" y="1637301"/>
            <a:ext cx="6200078" cy="4430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Should be kept clean at all times</a:t>
            </a:r>
            <a:endParaRPr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Combustibles (wood, paper, rags, and flammable liquid) should be kept clear of all equipment</a:t>
            </a:r>
            <a:endParaRPr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All tools have their place</a:t>
            </a:r>
            <a:endParaRPr/>
          </a:p>
        </p:txBody>
      </p:sp>
      <p:pic>
        <p:nvPicPr>
          <p:cNvPr id="489" name="Google Shape;48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3218" y="391045"/>
            <a:ext cx="3492500" cy="3298729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90" name="Google Shape;49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3218" y="3852736"/>
            <a:ext cx="3492500" cy="23241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GO FIND IT!</a:t>
            </a:r>
            <a:endParaRPr/>
          </a:p>
        </p:txBody>
      </p:sp>
      <p:sp>
        <p:nvSpPr>
          <p:cNvPr id="496" name="Google Shape;496;p36"/>
          <p:cNvSpPr txBox="1"/>
          <p:nvPr>
            <p:ph idx="1" type="body"/>
          </p:nvPr>
        </p:nvSpPr>
        <p:spPr>
          <a:xfrm>
            <a:off x="1141411" y="1783846"/>
            <a:ext cx="9403371" cy="3694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0"/>
              <a:buFont typeface="Twentieth Century"/>
              <a:buAutoNum type="arabicPeriod"/>
            </a:pPr>
            <a:r>
              <a:rPr lang="en-US" sz="2600"/>
              <a:t>Where are the  brooms and dust plans kept?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50"/>
              <a:buFont typeface="Twentieth Century"/>
              <a:buAutoNum type="arabicPeriod"/>
            </a:pPr>
            <a:r>
              <a:rPr lang="en-US" sz="2600"/>
              <a:t>Where are the hand tools kept?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50"/>
              <a:buFont typeface="Twentieth Century"/>
              <a:buAutoNum type="arabicPeriod"/>
            </a:pPr>
            <a:r>
              <a:rPr lang="en-US" sz="2600"/>
              <a:t>Where should the sandpaper be stored?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50"/>
              <a:buFont typeface="Twentieth Century"/>
              <a:buAutoNum type="arabicPeriod"/>
            </a:pPr>
            <a:r>
              <a:rPr lang="en-US" sz="2600"/>
              <a:t>Where should scrap wood be stored?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50"/>
              <a:buFont typeface="Twentieth Century"/>
              <a:buAutoNum type="arabicPeriod"/>
            </a:pPr>
            <a:r>
              <a:rPr lang="en-US" sz="2600"/>
              <a:t>Where should screws, nails, etc be stored?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50"/>
              <a:buFont typeface="Twentieth Century"/>
              <a:buAutoNum type="arabicPeriod"/>
            </a:pPr>
            <a:r>
              <a:rPr lang="en-US" sz="2600"/>
              <a:t>Where should the drill bits be stored?</a:t>
            </a:r>
            <a:endParaRPr sz="2600"/>
          </a:p>
        </p:txBody>
      </p:sp>
      <p:pic>
        <p:nvPicPr>
          <p:cNvPr descr="map clipart - Clip Art Library" id="497" name="Google Shape;49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0678" y="1192543"/>
            <a:ext cx="2904001" cy="2904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,411 Binoculars Clipart Illustrations &amp; Clip Art" id="498" name="Google Shape;498;p36"/>
          <p:cNvPicPr preferRelativeResize="0"/>
          <p:nvPr/>
        </p:nvPicPr>
        <p:blipFill rotWithShape="1">
          <a:blip r:embed="rId4">
            <a:alphaModFix/>
          </a:blip>
          <a:srcRect b="22091" l="12615" r="11830" t="24053"/>
          <a:stretch/>
        </p:blipFill>
        <p:spPr>
          <a:xfrm rot="1248585">
            <a:off x="8609011" y="290661"/>
            <a:ext cx="2994212" cy="2134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elding_a_Gas_Tank" id="504" name="Google Shape;504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4305" y="174811"/>
            <a:ext cx="8677835" cy="6508377"/>
          </a:xfrm>
          <a:prstGeom prst="rect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fety1" id="510" name="Google Shape;510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5224" y="89647"/>
            <a:ext cx="4421551" cy="6678706"/>
          </a:xfrm>
          <a:prstGeom prst="rect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26drill" id="516" name="Google Shape;516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908" y="125506"/>
            <a:ext cx="4822184" cy="6606988"/>
          </a:xfrm>
          <a:prstGeom prst="rect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"/>
          <p:cNvSpPr txBox="1"/>
          <p:nvPr>
            <p:ph type="title"/>
          </p:nvPr>
        </p:nvSpPr>
        <p:spPr>
          <a:xfrm>
            <a:off x="0" y="390723"/>
            <a:ext cx="12192000" cy="96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ACCIDENTS</a:t>
            </a:r>
            <a:endParaRPr/>
          </a:p>
        </p:txBody>
      </p:sp>
      <p:sp>
        <p:nvSpPr>
          <p:cNvPr id="263" name="Google Shape;263;p4"/>
          <p:cNvSpPr txBox="1"/>
          <p:nvPr>
            <p:ph idx="1" type="body"/>
          </p:nvPr>
        </p:nvSpPr>
        <p:spPr>
          <a:xfrm>
            <a:off x="1070518" y="1574190"/>
            <a:ext cx="10571356" cy="3943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Can be caused by…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Stress 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Illness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Fatigue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Lack of knowledge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Age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Lack of wisdom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Poor attitude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Drugs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Equipment Failure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Time of Day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Housekeeping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fety_telegraph" id="522" name="Google Shape;522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7616" y="125506"/>
            <a:ext cx="5216768" cy="6606988"/>
          </a:xfrm>
          <a:prstGeom prst="rect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un3" id="528" name="Google Shape;528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2724" y="153879"/>
            <a:ext cx="5646551" cy="6550242"/>
          </a:xfrm>
          <a:prstGeom prst="rect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elder" id="534" name="Google Shape;534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6729" y="241309"/>
            <a:ext cx="8498541" cy="6375382"/>
          </a:xfrm>
          <a:prstGeom prst="rect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540" name="Google Shape;540;p43"/>
          <p:cNvSpPr txBox="1"/>
          <p:nvPr>
            <p:ph idx="1" type="body"/>
          </p:nvPr>
        </p:nvSpPr>
        <p:spPr>
          <a:xfrm>
            <a:off x="1251678" y="1396539"/>
            <a:ext cx="10178322" cy="44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0"/>
              <a:buNone/>
            </a:pPr>
            <a:r>
              <a:rPr b="1" lang="en-US" sz="1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Clean Shop Is 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500"/>
              <a:buNone/>
            </a:pPr>
            <a:r>
              <a:rPr b="1" lang="en-US" sz="1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Safe Shop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4"/>
          <p:cNvSpPr txBox="1"/>
          <p:nvPr>
            <p:ph type="title"/>
          </p:nvPr>
        </p:nvSpPr>
        <p:spPr>
          <a:xfrm>
            <a:off x="0" y="201572"/>
            <a:ext cx="12192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REPORT IMMEDIATELY</a:t>
            </a:r>
            <a:endParaRPr/>
          </a:p>
        </p:txBody>
      </p:sp>
      <p:sp>
        <p:nvSpPr>
          <p:cNvPr id="547" name="Google Shape;547;p44"/>
          <p:cNvSpPr txBox="1"/>
          <p:nvPr>
            <p:ph idx="1" type="body"/>
          </p:nvPr>
        </p:nvSpPr>
        <p:spPr>
          <a:xfrm>
            <a:off x="649705" y="1573172"/>
            <a:ext cx="11165306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b="1" lang="en-US" sz="4400">
                <a:latin typeface="Calibri"/>
                <a:ea typeface="Calibri"/>
                <a:cs typeface="Calibri"/>
                <a:sym typeface="Calibri"/>
              </a:rPr>
              <a:t>If anything occurs that may be unsafe or if you are injured, report to Mrs. Knabe immediately!!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"/>
          <p:cNvSpPr txBox="1"/>
          <p:nvPr>
            <p:ph type="title"/>
          </p:nvPr>
        </p:nvSpPr>
        <p:spPr>
          <a:xfrm>
            <a:off x="0" y="407003"/>
            <a:ext cx="12192000" cy="897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DANGERS</a:t>
            </a:r>
            <a:endParaRPr/>
          </a:p>
        </p:txBody>
      </p:sp>
      <p:sp>
        <p:nvSpPr>
          <p:cNvPr id="270" name="Google Shape;270;p5"/>
          <p:cNvSpPr txBox="1"/>
          <p:nvPr>
            <p:ph idx="1" type="body"/>
          </p:nvPr>
        </p:nvSpPr>
        <p:spPr>
          <a:xfrm>
            <a:off x="981300" y="881650"/>
            <a:ext cx="10890900" cy="47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Air Quality</a:t>
            </a:r>
            <a:endParaRPr/>
          </a:p>
          <a:p>
            <a:pPr indent="-635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t/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6350" lvl="5" marL="2514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t/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238125" lvl="3" marL="1600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750"/>
              <a:buChar char="•"/>
            </a:pP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Sharp &amp; Moving Parts</a:t>
            </a:r>
            <a:endParaRPr/>
          </a:p>
          <a:p>
            <a:pPr indent="-635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t/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Electric Shock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Noise</a:t>
            </a:r>
            <a:endParaRPr/>
          </a:p>
          <a:p>
            <a:pPr indent="-635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t/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635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t/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Fire</a:t>
            </a:r>
            <a:endParaRPr/>
          </a:p>
        </p:txBody>
      </p:sp>
      <p:pic>
        <p:nvPicPr>
          <p:cNvPr id="271" name="Google Shape;271;p5"/>
          <p:cNvPicPr preferRelativeResize="0"/>
          <p:nvPr/>
        </p:nvPicPr>
        <p:blipFill rotWithShape="1">
          <a:blip r:embed="rId3">
            <a:alphaModFix/>
          </a:blip>
          <a:srcRect b="0" l="30811" r="0" t="0"/>
          <a:stretch/>
        </p:blipFill>
        <p:spPr>
          <a:xfrm>
            <a:off x="3553693" y="1172394"/>
            <a:ext cx="2003834" cy="2485572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2700000" dist="38099">
              <a:schemeClr val="dk2">
                <a:alpha val="74901"/>
              </a:schemeClr>
            </a:outerShdw>
          </a:effectLst>
        </p:spPr>
      </p:pic>
      <p:pic>
        <p:nvPicPr>
          <p:cNvPr id="272" name="Google Shape;27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0866" y="4514802"/>
            <a:ext cx="2468057" cy="1944237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chemeClr val="dk2"/>
            </a:outerShdw>
          </a:effectLst>
        </p:spPr>
      </p:pic>
      <p:pic>
        <p:nvPicPr>
          <p:cNvPr id="273" name="Google Shape;273;p5"/>
          <p:cNvPicPr preferRelativeResize="0"/>
          <p:nvPr/>
        </p:nvPicPr>
        <p:blipFill rotWithShape="1">
          <a:blip r:embed="rId5">
            <a:alphaModFix/>
          </a:blip>
          <a:srcRect b="9851" l="20515" r="20516" t="10034"/>
          <a:stretch/>
        </p:blipFill>
        <p:spPr>
          <a:xfrm>
            <a:off x="9606786" y="209384"/>
            <a:ext cx="2265424" cy="3077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27 Saw Blade Illustrations &amp; Clip Art - iStock" id="274" name="Google Shape;27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3068" y="2629772"/>
            <a:ext cx="2265424" cy="2265424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Fire icon sign on white background Royalty Free Vector Image" id="275" name="Google Shape;275;p5"/>
          <p:cNvPicPr preferRelativeResize="0"/>
          <p:nvPr/>
        </p:nvPicPr>
        <p:blipFill rotWithShape="1">
          <a:blip r:embed="rId7">
            <a:alphaModFix/>
          </a:blip>
          <a:srcRect b="17254" l="19505" r="14989" t="12520"/>
          <a:stretch/>
        </p:blipFill>
        <p:spPr>
          <a:xfrm>
            <a:off x="8129912" y="3484740"/>
            <a:ext cx="2454505" cy="284185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"/>
          <p:cNvSpPr txBox="1"/>
          <p:nvPr>
            <p:ph type="title"/>
          </p:nvPr>
        </p:nvSpPr>
        <p:spPr>
          <a:xfrm>
            <a:off x="2025499" y="390723"/>
            <a:ext cx="8062479" cy="8648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PERSONAL PROTECTIVE EQUIPMENT</a:t>
            </a:r>
            <a:endParaRPr/>
          </a:p>
        </p:txBody>
      </p:sp>
      <p:sp>
        <p:nvSpPr>
          <p:cNvPr id="281" name="Google Shape;281;p6"/>
          <p:cNvSpPr txBox="1"/>
          <p:nvPr>
            <p:ph idx="1" type="body"/>
          </p:nvPr>
        </p:nvSpPr>
        <p:spPr>
          <a:xfrm>
            <a:off x="670699" y="1662747"/>
            <a:ext cx="10772078" cy="3979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Draw a person wearing all of the proper protective equipment for working in the wood shop. Label all pieces necessary. 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You have 60 seconds. 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Go!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 txBox="1"/>
          <p:nvPr>
            <p:ph type="title"/>
          </p:nvPr>
        </p:nvSpPr>
        <p:spPr>
          <a:xfrm>
            <a:off x="838200" y="365125"/>
            <a:ext cx="10515600" cy="10399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PERSONAL PROTECTIVE EQUIPMENT - REQUIRED</a:t>
            </a:r>
            <a:endParaRPr/>
          </a:p>
        </p:txBody>
      </p:sp>
      <p:sp>
        <p:nvSpPr>
          <p:cNvPr id="288" name="Google Shape;288;p7"/>
          <p:cNvSpPr txBox="1"/>
          <p:nvPr>
            <p:ph idx="1" type="body"/>
          </p:nvPr>
        </p:nvSpPr>
        <p:spPr>
          <a:xfrm>
            <a:off x="838199" y="1405054"/>
            <a:ext cx="4269060" cy="4743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AutoNum type="arabicPeriod"/>
            </a:pPr>
            <a:r>
              <a:rPr b="1" lang="en-US" sz="2800"/>
              <a:t>Safety Glasses (Z87)</a:t>
            </a:r>
            <a:endParaRPr/>
          </a:p>
          <a:p>
            <a:pPr indent="-292100" lvl="0" marL="514350" rtl="0" algn="l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t/>
            </a:r>
            <a:endParaRPr b="1" sz="2800"/>
          </a:p>
          <a:p>
            <a:pPr indent="-514350" lvl="0" marL="514350" rtl="0" algn="l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AutoNum type="arabicPeriod"/>
            </a:pPr>
            <a:r>
              <a:rPr b="1" lang="en-US" sz="2800"/>
              <a:t>Closed Toe Shoes 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b="1" lang="en-US" sz="2400"/>
              <a:t>	</a:t>
            </a:r>
            <a:endParaRPr b="1" sz="2400"/>
          </a:p>
        </p:txBody>
      </p:sp>
      <p:pic>
        <p:nvPicPr>
          <p:cNvPr id="289" name="Google Shape;289;p7"/>
          <p:cNvPicPr preferRelativeResize="0"/>
          <p:nvPr/>
        </p:nvPicPr>
        <p:blipFill rotWithShape="1">
          <a:blip r:embed="rId3">
            <a:alphaModFix/>
          </a:blip>
          <a:srcRect b="16877" l="0" r="0" t="18666"/>
          <a:stretch/>
        </p:blipFill>
        <p:spPr>
          <a:xfrm>
            <a:off x="5107259" y="1244027"/>
            <a:ext cx="3423498" cy="220662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0" name="Google Shape;29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5048" y="3720912"/>
            <a:ext cx="1950246" cy="2831002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NikeCourt Air Max Volley Women&amp;#39;s Hard-Court Tennis Shoe. Nike LU" id="291" name="Google Shape;291;p7"/>
          <p:cNvPicPr preferRelativeResize="0"/>
          <p:nvPr/>
        </p:nvPicPr>
        <p:blipFill rotWithShape="1">
          <a:blip r:embed="rId5">
            <a:alphaModFix/>
          </a:blip>
          <a:srcRect b="20488" l="3267" r="4574" t="30837"/>
          <a:stretch/>
        </p:blipFill>
        <p:spPr>
          <a:xfrm>
            <a:off x="6636508" y="3970617"/>
            <a:ext cx="3531634" cy="2331592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 txBox="1"/>
          <p:nvPr>
            <p:ph type="title"/>
          </p:nvPr>
        </p:nvSpPr>
        <p:spPr>
          <a:xfrm>
            <a:off x="838200" y="365125"/>
            <a:ext cx="10515600" cy="10399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PERSONAL PROTECTIVE EQUIPMENT - RECOMMENDED</a:t>
            </a:r>
            <a:endParaRPr/>
          </a:p>
        </p:txBody>
      </p:sp>
      <p:sp>
        <p:nvSpPr>
          <p:cNvPr id="298" name="Google Shape;298;p8"/>
          <p:cNvSpPr txBox="1"/>
          <p:nvPr>
            <p:ph idx="1" type="body"/>
          </p:nvPr>
        </p:nvSpPr>
        <p:spPr>
          <a:xfrm>
            <a:off x="838199" y="1405054"/>
            <a:ext cx="4269060" cy="4743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AutoNum type="arabicPeriod"/>
            </a:pPr>
            <a:r>
              <a:rPr b="1" lang="en-US" sz="2800"/>
              <a:t>Denim Jeans</a:t>
            </a:r>
            <a:endParaRPr/>
          </a:p>
          <a:p>
            <a:pPr indent="-292100" lvl="0" marL="514350" rtl="0" algn="l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t/>
            </a:r>
            <a:endParaRPr b="1" sz="2800"/>
          </a:p>
          <a:p>
            <a:pPr indent="-292100" lvl="0" marL="514350" rtl="0" algn="l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t/>
            </a:r>
            <a:endParaRPr b="1" sz="2800"/>
          </a:p>
          <a:p>
            <a:pPr indent="0" lvl="0" marL="0" rtl="0" algn="l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b="1" lang="en-US" sz="2800"/>
              <a:t>2. Long Sleeves (tight)</a:t>
            </a:r>
            <a:endParaRPr b="1" sz="2800"/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b="1" lang="en-US" sz="2400"/>
              <a:t>	</a:t>
            </a:r>
            <a:endParaRPr b="1" sz="2400"/>
          </a:p>
        </p:txBody>
      </p:sp>
      <p:sp>
        <p:nvSpPr>
          <p:cNvPr id="299" name="Google Shape;299;p8"/>
          <p:cNvSpPr/>
          <p:nvPr/>
        </p:nvSpPr>
        <p:spPr>
          <a:xfrm>
            <a:off x="6357978" y="1405054"/>
            <a:ext cx="6579220" cy="4224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r>
              <a:rPr b="1" i="0" lang="en-US" sz="2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 Leather Boots</a:t>
            </a:r>
            <a:endParaRPr/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r>
              <a:rPr b="1" i="0" lang="en-US" sz="2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 Hearing Protection</a:t>
            </a:r>
            <a:endParaRPr/>
          </a:p>
        </p:txBody>
      </p:sp>
      <p:pic>
        <p:nvPicPr>
          <p:cNvPr id="300" name="Google Shape;30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2696" y="1405054"/>
            <a:ext cx="2133600" cy="21336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1" name="Google Shape;30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5663" y="4334691"/>
            <a:ext cx="1700633" cy="2070336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2" name="Google Shape;30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44731" y="1405054"/>
            <a:ext cx="1865952" cy="270864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3" name="Google Shape;30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07757" y="4646896"/>
            <a:ext cx="1739900" cy="17399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known.jpg" id="308" name="Google Shape;30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0018" y="125718"/>
            <a:ext cx="5462891" cy="6555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rcuit">
  <a:themeElements>
    <a:clrScheme name="Circuit">
      <a:dk1>
        <a:srgbClr val="000000"/>
      </a:dk1>
      <a:lt1>
        <a:srgbClr val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2020-04-28T01:28:18Z</dcterms:created>
  <dc:creator>Microsoft Office User</dc:creator>
</cp:coreProperties>
</file>