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Playfair Display"/>
      <p:regular r:id="rId17"/>
      <p:bold r:id="rId18"/>
      <p:italic r:id="rId19"/>
      <p:boldItalic r:id="rId20"/>
    </p:embeddedFont>
    <p:embeddedFont>
      <p:font typeface="Montserrat"/>
      <p:regular r:id="rId21"/>
      <p:bold r:id="rId22"/>
      <p:italic r:id="rId23"/>
      <p:boldItalic r:id="rId24"/>
    </p:embeddedFont>
    <p:embeddedFont>
      <p:font typeface="Oswald"/>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97143DA-3B2E-45C4-96C3-AD23F5DE28EE}">
  <a:tblStyle styleId="{F97143DA-3B2E-45C4-96C3-AD23F5DE28E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layfairDisplay-boldItalic.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swald-bold.fntdata"/><Relationship Id="rId25"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layfairDisplay-regular.fntdata"/><Relationship Id="rId16" Type="http://schemas.openxmlformats.org/officeDocument/2006/relationships/slide" Target="slides/slide11.xml"/><Relationship Id="rId19" Type="http://schemas.openxmlformats.org/officeDocument/2006/relationships/font" Target="fonts/PlayfairDisplay-italic.fntdata"/><Relationship Id="rId18" Type="http://schemas.openxmlformats.org/officeDocument/2006/relationships/font" Target="fonts/PlayfairDisplay-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6f3cfe8b0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6f3cfe8b0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6f3cfe8b0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6f3cfe8b0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6f3cfe8b0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6f3cfe8b0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6f3cfe8b0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6f3cfe8b0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6f3cfe8b0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6f3cfe8b0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6f3cfe8b0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6f3cfe8b0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6f3cfe8b0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6f3cfe8b0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6f3cfe8b0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6f3cfe8b0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6f3cfe8b0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6f3cfe8b0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6f3cfe8b0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6f3cfe8b0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1600"/>
              </a:spcBef>
              <a:spcAft>
                <a:spcPts val="0"/>
              </a:spcAft>
              <a:buSzPts val="1400"/>
              <a:buChar char="○"/>
              <a:defRPr>
                <a:highlight>
                  <a:schemeClr val="dk1"/>
                </a:highlight>
              </a:defRPr>
            </a:lvl2pPr>
            <a:lvl3pPr indent="-317500" lvl="2" marL="1371600" algn="ctr">
              <a:spcBef>
                <a:spcPts val="1600"/>
              </a:spcBef>
              <a:spcAft>
                <a:spcPts val="0"/>
              </a:spcAft>
              <a:buSzPts val="1400"/>
              <a:buChar char="■"/>
              <a:defRPr>
                <a:highlight>
                  <a:schemeClr val="dk1"/>
                </a:highlight>
              </a:defRPr>
            </a:lvl3pPr>
            <a:lvl4pPr indent="-317500" lvl="3" marL="1828800" algn="ctr">
              <a:spcBef>
                <a:spcPts val="1600"/>
              </a:spcBef>
              <a:spcAft>
                <a:spcPts val="0"/>
              </a:spcAft>
              <a:buSzPts val="1400"/>
              <a:buChar char="●"/>
              <a:defRPr>
                <a:highlight>
                  <a:schemeClr val="dk1"/>
                </a:highlight>
              </a:defRPr>
            </a:lvl4pPr>
            <a:lvl5pPr indent="-317500" lvl="4" marL="2286000" algn="ctr">
              <a:spcBef>
                <a:spcPts val="1600"/>
              </a:spcBef>
              <a:spcAft>
                <a:spcPts val="0"/>
              </a:spcAft>
              <a:buSzPts val="1400"/>
              <a:buChar char="○"/>
              <a:defRPr>
                <a:highlight>
                  <a:schemeClr val="dk1"/>
                </a:highlight>
              </a:defRPr>
            </a:lvl5pPr>
            <a:lvl6pPr indent="-317500" lvl="5" marL="2743200" algn="ctr">
              <a:spcBef>
                <a:spcPts val="1600"/>
              </a:spcBef>
              <a:spcAft>
                <a:spcPts val="0"/>
              </a:spcAft>
              <a:buSzPts val="1400"/>
              <a:buChar char="■"/>
              <a:defRPr>
                <a:highlight>
                  <a:schemeClr val="dk1"/>
                </a:highlight>
              </a:defRPr>
            </a:lvl6pPr>
            <a:lvl7pPr indent="-317500" lvl="6" marL="3200400" algn="ctr">
              <a:spcBef>
                <a:spcPts val="1600"/>
              </a:spcBef>
              <a:spcAft>
                <a:spcPts val="0"/>
              </a:spcAft>
              <a:buSzPts val="1400"/>
              <a:buChar char="●"/>
              <a:defRPr>
                <a:highlight>
                  <a:schemeClr val="dk1"/>
                </a:highlight>
              </a:defRPr>
            </a:lvl7pPr>
            <a:lvl8pPr indent="-317500" lvl="7" marL="3657600" algn="ctr">
              <a:spcBef>
                <a:spcPts val="1600"/>
              </a:spcBef>
              <a:spcAft>
                <a:spcPts val="0"/>
              </a:spcAft>
              <a:buSzPts val="1400"/>
              <a:buChar char="○"/>
              <a:defRPr>
                <a:highlight>
                  <a:schemeClr val="dk1"/>
                </a:highlight>
              </a:defRPr>
            </a:lvl8pPr>
            <a:lvl9pPr indent="-317500" lvl="8" marL="4114800" algn="ctr">
              <a:spcBef>
                <a:spcPts val="1600"/>
              </a:spcBef>
              <a:spcAft>
                <a:spcPts val="160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highlight>
                  <a:schemeClr val="lt1"/>
                </a:highlight>
              </a:defRPr>
            </a:lvl1pPr>
            <a:lvl2pPr indent="-317500" lvl="1" marL="914400">
              <a:spcBef>
                <a:spcPts val="1600"/>
              </a:spcBef>
              <a:spcAft>
                <a:spcPts val="0"/>
              </a:spcAft>
              <a:buSzPts val="1400"/>
              <a:buChar char="○"/>
              <a:defRPr>
                <a:highlight>
                  <a:schemeClr val="lt1"/>
                </a:highlight>
              </a:defRPr>
            </a:lvl2pPr>
            <a:lvl3pPr indent="-317500" lvl="2" marL="1371600">
              <a:spcBef>
                <a:spcPts val="1600"/>
              </a:spcBef>
              <a:spcAft>
                <a:spcPts val="0"/>
              </a:spcAft>
              <a:buSzPts val="1400"/>
              <a:buChar char="■"/>
              <a:defRPr>
                <a:highlight>
                  <a:schemeClr val="lt1"/>
                </a:highlight>
              </a:defRPr>
            </a:lvl3pPr>
            <a:lvl4pPr indent="-317500" lvl="3" marL="1828800">
              <a:spcBef>
                <a:spcPts val="1600"/>
              </a:spcBef>
              <a:spcAft>
                <a:spcPts val="0"/>
              </a:spcAft>
              <a:buSzPts val="1400"/>
              <a:buChar char="●"/>
              <a:defRPr>
                <a:highlight>
                  <a:schemeClr val="lt1"/>
                </a:highlight>
              </a:defRPr>
            </a:lvl4pPr>
            <a:lvl5pPr indent="-317500" lvl="4" marL="2286000">
              <a:spcBef>
                <a:spcPts val="1600"/>
              </a:spcBef>
              <a:spcAft>
                <a:spcPts val="0"/>
              </a:spcAft>
              <a:buSzPts val="1400"/>
              <a:buChar char="○"/>
              <a:defRPr>
                <a:highlight>
                  <a:schemeClr val="lt1"/>
                </a:highlight>
              </a:defRPr>
            </a:lvl5pPr>
            <a:lvl6pPr indent="-317500" lvl="5" marL="2743200">
              <a:spcBef>
                <a:spcPts val="1600"/>
              </a:spcBef>
              <a:spcAft>
                <a:spcPts val="0"/>
              </a:spcAft>
              <a:buSzPts val="1400"/>
              <a:buChar char="■"/>
              <a:defRPr>
                <a:highlight>
                  <a:schemeClr val="lt1"/>
                </a:highlight>
              </a:defRPr>
            </a:lvl6pPr>
            <a:lvl7pPr indent="-317500" lvl="6" marL="3200400">
              <a:spcBef>
                <a:spcPts val="1600"/>
              </a:spcBef>
              <a:spcAft>
                <a:spcPts val="0"/>
              </a:spcAft>
              <a:buSzPts val="1400"/>
              <a:buChar char="●"/>
              <a:defRPr>
                <a:highlight>
                  <a:schemeClr val="lt1"/>
                </a:highlight>
              </a:defRPr>
            </a:lvl7pPr>
            <a:lvl8pPr indent="-317500" lvl="7" marL="3657600">
              <a:spcBef>
                <a:spcPts val="1600"/>
              </a:spcBef>
              <a:spcAft>
                <a:spcPts val="0"/>
              </a:spcAft>
              <a:buSzPts val="1400"/>
              <a:buChar char="○"/>
              <a:defRPr>
                <a:highlight>
                  <a:schemeClr val="lt1"/>
                </a:highlight>
              </a:defRPr>
            </a:lvl8pPr>
            <a:lvl9pPr indent="-317500" lvl="8" marL="4114800">
              <a:spcBef>
                <a:spcPts val="1600"/>
              </a:spcBef>
              <a:spcAft>
                <a:spcPts val="160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How does Soil Form?</a:t>
            </a:r>
            <a:endParaRPr/>
          </a:p>
        </p:txBody>
      </p:sp>
      <p:sp>
        <p:nvSpPr>
          <p:cNvPr id="59" name="Google Shape;59;p13"/>
          <p:cNvSpPr txBox="1"/>
          <p:nvPr>
            <p:ph idx="1" type="subTitle"/>
          </p:nvPr>
        </p:nvSpPr>
        <p:spPr>
          <a:xfrm>
            <a:off x="344250" y="3550650"/>
            <a:ext cx="49101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Unit: Soil , Lesson 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Topography</a:t>
            </a:r>
            <a:endParaRPr/>
          </a:p>
        </p:txBody>
      </p:sp>
      <p:sp>
        <p:nvSpPr>
          <p:cNvPr id="127" name="Google Shape;127;p22"/>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Due to erosion, hill sides typically have thinner A and B horizons than more level areas, given the same parent materials and climate.</a:t>
            </a:r>
            <a:endParaRPr/>
          </a:p>
          <a:p>
            <a:pPr indent="-342900" lvl="0" marL="457200" rtl="0" algn="l">
              <a:spcBef>
                <a:spcPts val="0"/>
              </a:spcBef>
              <a:spcAft>
                <a:spcPts val="0"/>
              </a:spcAft>
              <a:buSzPts val="1800"/>
              <a:buChar char="●"/>
            </a:pPr>
            <a:r>
              <a:rPr lang="en"/>
              <a:t>Soils on flat areas will have more water passing through them vertically than soils on steeper slopes and can often be more leached.</a:t>
            </a:r>
            <a:endParaRPr/>
          </a:p>
          <a:p>
            <a:pPr indent="-342900" lvl="0" marL="457200" rtl="0" algn="l">
              <a:spcBef>
                <a:spcPts val="0"/>
              </a:spcBef>
              <a:spcAft>
                <a:spcPts val="0"/>
              </a:spcAft>
              <a:buSzPts val="1800"/>
              <a:buChar char="●"/>
            </a:pPr>
            <a:r>
              <a:rPr lang="en"/>
              <a:t>The profile on gentle slopes will be generally deeper, sustain more luxuriant vegetation, and contain more organic matter than soil profiles on steeper slopes.</a:t>
            </a:r>
            <a:endParaRPr/>
          </a:p>
          <a:p>
            <a:pPr indent="-342900" lvl="0" marL="457200" rtl="0" algn="l">
              <a:spcBef>
                <a:spcPts val="0"/>
              </a:spcBef>
              <a:spcAft>
                <a:spcPts val="0"/>
              </a:spcAft>
              <a:buSzPts val="1800"/>
              <a:buChar char="●"/>
            </a:pPr>
            <a:r>
              <a:rPr lang="en"/>
              <a:t>In our hemisphere soils on west and south facing slopes receive more direct rays from the sun. Therefore, are warmer and drier than east and north facing slopes.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Time</a:t>
            </a:r>
            <a:endParaRPr/>
          </a:p>
        </p:txBody>
      </p:sp>
      <p:sp>
        <p:nvSpPr>
          <p:cNvPr id="133" name="Google Shape;133;p23"/>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It requires time, up to about a million years, to form soils.</a:t>
            </a:r>
            <a:endParaRPr/>
          </a:p>
          <a:p>
            <a:pPr indent="-342900" lvl="0" marL="457200" rtl="0" algn="l">
              <a:spcBef>
                <a:spcPts val="0"/>
              </a:spcBef>
              <a:spcAft>
                <a:spcPts val="0"/>
              </a:spcAft>
              <a:buSzPts val="1800"/>
              <a:buChar char="●"/>
            </a:pPr>
            <a:r>
              <a:rPr lang="en"/>
              <a:t>Rocks like granite are extremely hard to decompose and softer rocks such as limestone take less time.</a:t>
            </a:r>
            <a:endParaRPr/>
          </a:p>
          <a:p>
            <a:pPr indent="-342900" lvl="0" marL="457200" rtl="0" algn="l">
              <a:spcBef>
                <a:spcPts val="0"/>
              </a:spcBef>
              <a:spcAft>
                <a:spcPts val="0"/>
              </a:spcAft>
              <a:buSzPts val="1800"/>
              <a:buChar char="●"/>
            </a:pPr>
            <a:r>
              <a:rPr lang="en"/>
              <a:t>As soils age they differentiate into defined profiles consisting of three different layers (A horizon, B horizon, and C horizon).</a:t>
            </a:r>
            <a:endParaRPr/>
          </a:p>
          <a:p>
            <a:pPr indent="-342900" lvl="0" marL="457200" rtl="0" algn="l">
              <a:spcBef>
                <a:spcPts val="0"/>
              </a:spcBef>
              <a:spcAft>
                <a:spcPts val="0"/>
              </a:spcAft>
              <a:buSzPts val="1800"/>
              <a:buChar char="●"/>
            </a:pPr>
            <a:r>
              <a:rPr lang="en"/>
              <a:t>A recognizable soil profile may develop in as few as 200 years or, under less favorable conditions, take several thousand years to develop.</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Objectives</a:t>
            </a:r>
            <a:endParaRPr/>
          </a:p>
        </p:txBody>
      </p:sp>
      <p:sp>
        <p:nvSpPr>
          <p:cNvPr id="65" name="Google Shape;65;p14"/>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 the upper and lower limits of soil</a:t>
            </a:r>
            <a:endParaRPr/>
          </a:p>
          <a:p>
            <a:pPr indent="0" lvl="0" marL="0" rtl="0" algn="l">
              <a:spcBef>
                <a:spcPts val="1600"/>
              </a:spcBef>
              <a:spcAft>
                <a:spcPts val="0"/>
              </a:spcAft>
              <a:buNone/>
            </a:pPr>
            <a:r>
              <a:rPr lang="en"/>
              <a:t>Model the definition of four soil formation processes</a:t>
            </a:r>
            <a:endParaRPr/>
          </a:p>
          <a:p>
            <a:pPr indent="0" lvl="0" marL="0" rtl="0" algn="l">
              <a:spcBef>
                <a:spcPts val="1600"/>
              </a:spcBef>
              <a:spcAft>
                <a:spcPts val="1600"/>
              </a:spcAft>
              <a:buNone/>
            </a:pPr>
            <a:r>
              <a:rPr lang="en"/>
              <a:t>List and describe the five soil formation factors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Soil Depth</a:t>
            </a:r>
            <a:endParaRPr/>
          </a:p>
        </p:txBody>
      </p:sp>
      <p:sp>
        <p:nvSpPr>
          <p:cNvPr id="71" name="Google Shape;71;p15"/>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Soil Depth</a:t>
            </a:r>
            <a:r>
              <a:rPr lang="en"/>
              <a:t> is the part of the soil that supports plant growth</a:t>
            </a:r>
            <a:endParaRPr/>
          </a:p>
          <a:p>
            <a:pPr indent="0" lvl="0" marL="0" rtl="0" algn="l">
              <a:spcBef>
                <a:spcPts val="1600"/>
              </a:spcBef>
              <a:spcAft>
                <a:spcPts val="0"/>
              </a:spcAft>
              <a:buNone/>
            </a:pPr>
            <a:r>
              <a:rPr lang="en" u="sng"/>
              <a:t>Upper Limit</a:t>
            </a:r>
            <a:r>
              <a:rPr lang="en"/>
              <a:t> is the top of the soil where top soil meets the earth’s atmosphere.</a:t>
            </a:r>
            <a:endParaRPr/>
          </a:p>
          <a:p>
            <a:pPr indent="0" lvl="0" marL="0" rtl="0" algn="l">
              <a:spcBef>
                <a:spcPts val="1600"/>
              </a:spcBef>
              <a:spcAft>
                <a:spcPts val="1600"/>
              </a:spcAft>
              <a:buNone/>
            </a:pPr>
            <a:r>
              <a:rPr lang="en" u="sng"/>
              <a:t>Lower Limit</a:t>
            </a:r>
            <a:r>
              <a:rPr lang="en"/>
              <a:t> is the area between the bottom of the soil and parent materials</a:t>
            </a:r>
            <a:endParaRPr/>
          </a:p>
        </p:txBody>
      </p:sp>
      <p:graphicFrame>
        <p:nvGraphicFramePr>
          <p:cNvPr id="72" name="Google Shape;72;p15"/>
          <p:cNvGraphicFramePr/>
          <p:nvPr/>
        </p:nvGraphicFramePr>
        <p:xfrm>
          <a:off x="1913800" y="2702130"/>
          <a:ext cx="3000000" cy="3000000"/>
        </p:xfrm>
        <a:graphic>
          <a:graphicData uri="http://schemas.openxmlformats.org/drawingml/2006/table">
            <a:tbl>
              <a:tblPr>
                <a:noFill/>
                <a:tableStyleId>{F97143DA-3B2E-45C4-96C3-AD23F5DE28EE}</a:tableStyleId>
              </a:tblPr>
              <a:tblGrid>
                <a:gridCol w="2658200"/>
                <a:gridCol w="2658200"/>
              </a:tblGrid>
              <a:tr h="356950">
                <a:tc>
                  <a:txBody>
                    <a:bodyPr/>
                    <a:lstStyle/>
                    <a:p>
                      <a:pPr indent="0" lvl="0" marL="0" rtl="0" algn="l">
                        <a:spcBef>
                          <a:spcPts val="0"/>
                        </a:spcBef>
                        <a:spcAft>
                          <a:spcPts val="0"/>
                        </a:spcAft>
                        <a:buNone/>
                      </a:pPr>
                      <a:r>
                        <a:rPr lang="en"/>
                        <a:t>Depth Class</a:t>
                      </a:r>
                      <a:endParaRPr/>
                    </a:p>
                  </a:txBody>
                  <a:tcPr marT="91425" marB="91425" marR="91425" marL="91425"/>
                </a:tc>
                <a:tc>
                  <a:txBody>
                    <a:bodyPr/>
                    <a:lstStyle/>
                    <a:p>
                      <a:pPr indent="0" lvl="0" marL="0" rtl="0" algn="l">
                        <a:spcBef>
                          <a:spcPts val="0"/>
                        </a:spcBef>
                        <a:spcAft>
                          <a:spcPts val="0"/>
                        </a:spcAft>
                        <a:buNone/>
                      </a:pPr>
                      <a:r>
                        <a:rPr lang="en"/>
                        <a:t>Soil Depth</a:t>
                      </a:r>
                      <a:endParaRPr/>
                    </a:p>
                  </a:txBody>
                  <a:tcPr marT="91425" marB="91425" marR="91425" marL="91425"/>
                </a:tc>
              </a:tr>
              <a:tr h="360400">
                <a:tc>
                  <a:txBody>
                    <a:bodyPr/>
                    <a:lstStyle/>
                    <a:p>
                      <a:pPr indent="0" lvl="0" marL="0" rtl="0" algn="l">
                        <a:spcBef>
                          <a:spcPts val="0"/>
                        </a:spcBef>
                        <a:spcAft>
                          <a:spcPts val="0"/>
                        </a:spcAft>
                        <a:buNone/>
                      </a:pPr>
                      <a:r>
                        <a:rPr lang="en"/>
                        <a:t>Very Deep</a:t>
                      </a:r>
                      <a:endParaRPr/>
                    </a:p>
                  </a:txBody>
                  <a:tcPr marT="91425" marB="91425" marR="91425" marL="91425"/>
                </a:tc>
                <a:tc>
                  <a:txBody>
                    <a:bodyPr/>
                    <a:lstStyle/>
                    <a:p>
                      <a:pPr indent="0" lvl="0" marL="0" rtl="0" algn="l">
                        <a:spcBef>
                          <a:spcPts val="0"/>
                        </a:spcBef>
                        <a:spcAft>
                          <a:spcPts val="0"/>
                        </a:spcAft>
                        <a:buNone/>
                      </a:pPr>
                      <a:r>
                        <a:rPr lang="en"/>
                        <a:t>&gt;60 inches</a:t>
                      </a:r>
                      <a:endParaRPr/>
                    </a:p>
                  </a:txBody>
                  <a:tcPr marT="91425" marB="91425" marR="91425" marL="91425"/>
                </a:tc>
              </a:tr>
              <a:tr h="356950">
                <a:tc>
                  <a:txBody>
                    <a:bodyPr/>
                    <a:lstStyle/>
                    <a:p>
                      <a:pPr indent="0" lvl="0" marL="0" rtl="0" algn="l">
                        <a:spcBef>
                          <a:spcPts val="0"/>
                        </a:spcBef>
                        <a:spcAft>
                          <a:spcPts val="0"/>
                        </a:spcAft>
                        <a:buNone/>
                      </a:pPr>
                      <a:r>
                        <a:rPr lang="en"/>
                        <a:t>Deep</a:t>
                      </a:r>
                      <a:endParaRPr/>
                    </a:p>
                  </a:txBody>
                  <a:tcPr marT="91425" marB="91425" marR="91425" marL="91425"/>
                </a:tc>
                <a:tc>
                  <a:txBody>
                    <a:bodyPr/>
                    <a:lstStyle/>
                    <a:p>
                      <a:pPr indent="0" lvl="0" marL="0" rtl="0" algn="l">
                        <a:spcBef>
                          <a:spcPts val="0"/>
                        </a:spcBef>
                        <a:spcAft>
                          <a:spcPts val="0"/>
                        </a:spcAft>
                        <a:buNone/>
                      </a:pPr>
                      <a:r>
                        <a:rPr lang="en"/>
                        <a:t>40 inches - 60 inches</a:t>
                      </a:r>
                      <a:endParaRPr/>
                    </a:p>
                  </a:txBody>
                  <a:tcPr marT="91425" marB="91425" marR="91425" marL="91425"/>
                </a:tc>
              </a:tr>
              <a:tr h="356950">
                <a:tc>
                  <a:txBody>
                    <a:bodyPr/>
                    <a:lstStyle/>
                    <a:p>
                      <a:pPr indent="0" lvl="0" marL="0" rtl="0" algn="l">
                        <a:spcBef>
                          <a:spcPts val="0"/>
                        </a:spcBef>
                        <a:spcAft>
                          <a:spcPts val="0"/>
                        </a:spcAft>
                        <a:buNone/>
                      </a:pPr>
                      <a:r>
                        <a:rPr lang="en"/>
                        <a:t>Moderate Deep</a:t>
                      </a:r>
                      <a:endParaRPr/>
                    </a:p>
                  </a:txBody>
                  <a:tcPr marT="91425" marB="91425" marR="91425" marL="91425"/>
                </a:tc>
                <a:tc>
                  <a:txBody>
                    <a:bodyPr/>
                    <a:lstStyle/>
                    <a:p>
                      <a:pPr indent="0" lvl="0" marL="0" rtl="0" algn="l">
                        <a:spcBef>
                          <a:spcPts val="0"/>
                        </a:spcBef>
                        <a:spcAft>
                          <a:spcPts val="0"/>
                        </a:spcAft>
                        <a:buNone/>
                      </a:pPr>
                      <a:r>
                        <a:rPr lang="en"/>
                        <a:t>20 inches - 40 inches</a:t>
                      </a:r>
                      <a:endParaRPr/>
                    </a:p>
                  </a:txBody>
                  <a:tcPr marT="91425" marB="91425" marR="91425" marL="91425"/>
                </a:tc>
              </a:tr>
              <a:tr h="356950">
                <a:tc>
                  <a:txBody>
                    <a:bodyPr/>
                    <a:lstStyle/>
                    <a:p>
                      <a:pPr indent="0" lvl="0" marL="0" rtl="0" algn="l">
                        <a:spcBef>
                          <a:spcPts val="0"/>
                        </a:spcBef>
                        <a:spcAft>
                          <a:spcPts val="0"/>
                        </a:spcAft>
                        <a:buNone/>
                      </a:pPr>
                      <a:r>
                        <a:rPr lang="en"/>
                        <a:t>Shallow</a:t>
                      </a:r>
                      <a:endParaRPr/>
                    </a:p>
                  </a:txBody>
                  <a:tcPr marT="91425" marB="91425" marR="91425" marL="91425"/>
                </a:tc>
                <a:tc>
                  <a:txBody>
                    <a:bodyPr/>
                    <a:lstStyle/>
                    <a:p>
                      <a:pPr indent="0" lvl="0" marL="0" rtl="0" algn="l">
                        <a:spcBef>
                          <a:spcPts val="0"/>
                        </a:spcBef>
                        <a:spcAft>
                          <a:spcPts val="0"/>
                        </a:spcAft>
                        <a:buNone/>
                      </a:pPr>
                      <a:r>
                        <a:rPr lang="en"/>
                        <a:t>10 inches - 20 inches</a:t>
                      </a:r>
                      <a:endParaRPr/>
                    </a:p>
                  </a:txBody>
                  <a:tcPr marT="91425" marB="91425" marR="91425" marL="91425"/>
                </a:tc>
              </a:tr>
              <a:tr h="356950">
                <a:tc>
                  <a:txBody>
                    <a:bodyPr/>
                    <a:lstStyle/>
                    <a:p>
                      <a:pPr indent="0" lvl="0" marL="0" rtl="0" algn="l">
                        <a:spcBef>
                          <a:spcPts val="0"/>
                        </a:spcBef>
                        <a:spcAft>
                          <a:spcPts val="0"/>
                        </a:spcAft>
                        <a:buNone/>
                      </a:pPr>
                      <a:r>
                        <a:rPr lang="en"/>
                        <a:t>Very Shallow</a:t>
                      </a:r>
                      <a:endParaRPr/>
                    </a:p>
                  </a:txBody>
                  <a:tcPr marT="91425" marB="91425" marR="91425" marL="91425"/>
                </a:tc>
                <a:tc>
                  <a:txBody>
                    <a:bodyPr/>
                    <a:lstStyle/>
                    <a:p>
                      <a:pPr indent="0" lvl="0" marL="0" rtl="0" algn="l">
                        <a:spcBef>
                          <a:spcPts val="0"/>
                        </a:spcBef>
                        <a:spcAft>
                          <a:spcPts val="0"/>
                        </a:spcAft>
                        <a:buNone/>
                      </a:pPr>
                      <a:r>
                        <a:rPr lang="en"/>
                        <a:t>&lt;10 inches</a:t>
                      </a:r>
                      <a:endParaRPr/>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Four Processes of Soil Formation</a:t>
            </a:r>
            <a:endParaRPr/>
          </a:p>
        </p:txBody>
      </p:sp>
      <p:sp>
        <p:nvSpPr>
          <p:cNvPr id="78" name="Google Shape;78;p16"/>
          <p:cNvSpPr txBox="1"/>
          <p:nvPr>
            <p:ph idx="1" type="body"/>
          </p:nvPr>
        </p:nvSpPr>
        <p:spPr>
          <a:xfrm>
            <a:off x="961200" y="1228900"/>
            <a:ext cx="7871100" cy="37761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u="sng"/>
              <a:t>Transformation: </a:t>
            </a:r>
            <a:r>
              <a:rPr lang="en" sz="1700"/>
              <a:t>Weather or breakdown of sand and formation of clay minerals, transformation of coarse organic matter into decay resistant organic compounds.</a:t>
            </a:r>
            <a:endParaRPr sz="1700"/>
          </a:p>
          <a:p>
            <a:pPr indent="-336550" lvl="0" marL="457200" rtl="0" algn="l">
              <a:spcBef>
                <a:spcPts val="0"/>
              </a:spcBef>
              <a:spcAft>
                <a:spcPts val="0"/>
              </a:spcAft>
              <a:buSzPts val="1700"/>
              <a:buChar char="●"/>
            </a:pPr>
            <a:r>
              <a:rPr lang="en" sz="1700" u="sng"/>
              <a:t>Translocation:</a:t>
            </a:r>
            <a:r>
              <a:rPr lang="en" sz="1700"/>
              <a:t> Movement of soil parts within the profile and/or between horizons. Over time, this process is one of the more visibly noticeable as changes in color, texture, and structure become apparent.</a:t>
            </a:r>
            <a:endParaRPr sz="1700"/>
          </a:p>
          <a:p>
            <a:pPr indent="-336550" lvl="0" marL="457200" rtl="0" algn="l">
              <a:spcBef>
                <a:spcPts val="0"/>
              </a:spcBef>
              <a:spcAft>
                <a:spcPts val="0"/>
              </a:spcAft>
              <a:buSzPts val="1700"/>
              <a:buChar char="●"/>
            </a:pPr>
            <a:r>
              <a:rPr lang="en" sz="1700" u="sng"/>
              <a:t>Additions:</a:t>
            </a:r>
            <a:r>
              <a:rPr lang="en" sz="1700"/>
              <a:t> Materials added to the soil, such as decomposing organic matter or new mineral materials deposited by wind or water.</a:t>
            </a:r>
            <a:endParaRPr sz="1700"/>
          </a:p>
          <a:p>
            <a:pPr indent="-336550" lvl="0" marL="457200" rtl="0" algn="l">
              <a:spcBef>
                <a:spcPts val="0"/>
              </a:spcBef>
              <a:spcAft>
                <a:spcPts val="0"/>
              </a:spcAft>
              <a:buSzPts val="1700"/>
              <a:buChar char="●"/>
            </a:pPr>
            <a:r>
              <a:rPr lang="en" sz="1700" u="sng"/>
              <a:t>Losses:</a:t>
            </a:r>
            <a:r>
              <a:rPr lang="en" sz="1700"/>
              <a:t> Through the movement of wind or water, or uptake by plants, soil particles or chemical compounds can be eroded, leached, or harvested from the soil, altering chemical and physical makeup of the soil.</a:t>
            </a:r>
            <a:endParaRPr sz="1700"/>
          </a:p>
        </p:txBody>
      </p:sp>
      <p:sp>
        <p:nvSpPr>
          <p:cNvPr id="79" name="Google Shape;79;p16"/>
          <p:cNvSpPr/>
          <p:nvPr/>
        </p:nvSpPr>
        <p:spPr>
          <a:xfrm rot="1">
            <a:off x="485600" y="1407275"/>
            <a:ext cx="287400" cy="109025"/>
          </a:xfrm>
          <a:prstGeom prst="flowChartPunchedTap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6"/>
          <p:cNvSpPr/>
          <p:nvPr/>
        </p:nvSpPr>
        <p:spPr>
          <a:xfrm rot="1">
            <a:off x="485600" y="1516300"/>
            <a:ext cx="287400" cy="109025"/>
          </a:xfrm>
          <a:prstGeom prst="flowChartPunchedTap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6"/>
          <p:cNvSpPr/>
          <p:nvPr/>
        </p:nvSpPr>
        <p:spPr>
          <a:xfrm>
            <a:off x="426150" y="2388400"/>
            <a:ext cx="346800" cy="228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6"/>
          <p:cNvSpPr/>
          <p:nvPr/>
        </p:nvSpPr>
        <p:spPr>
          <a:xfrm>
            <a:off x="485600" y="3121775"/>
            <a:ext cx="287400" cy="2973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p:nvPr/>
        </p:nvSpPr>
        <p:spPr>
          <a:xfrm>
            <a:off x="458950" y="3778950"/>
            <a:ext cx="346800" cy="297300"/>
          </a:xfrm>
          <a:prstGeom prst="mathMin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7"/>
          <p:cNvPicPr preferRelativeResize="0"/>
          <p:nvPr/>
        </p:nvPicPr>
        <p:blipFill>
          <a:blip r:embed="rId3">
            <a:alphaModFix/>
          </a:blip>
          <a:stretch>
            <a:fillRect/>
          </a:stretch>
        </p:blipFill>
        <p:spPr>
          <a:xfrm>
            <a:off x="2120825" y="53525"/>
            <a:ext cx="3417000" cy="5015650"/>
          </a:xfrm>
          <a:prstGeom prst="rect">
            <a:avLst/>
          </a:prstGeom>
          <a:noFill/>
          <a:ln>
            <a:noFill/>
          </a:ln>
        </p:spPr>
      </p:pic>
      <p:sp>
        <p:nvSpPr>
          <p:cNvPr id="89" name="Google Shape;89;p17"/>
          <p:cNvSpPr txBox="1"/>
          <p:nvPr/>
        </p:nvSpPr>
        <p:spPr>
          <a:xfrm>
            <a:off x="5503350" y="769925"/>
            <a:ext cx="1893000" cy="41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Wind Erosion</a:t>
            </a:r>
            <a:endParaRPr/>
          </a:p>
        </p:txBody>
      </p:sp>
      <p:sp>
        <p:nvSpPr>
          <p:cNvPr id="90" name="Google Shape;90;p17"/>
          <p:cNvSpPr/>
          <p:nvPr/>
        </p:nvSpPr>
        <p:spPr>
          <a:xfrm>
            <a:off x="5708400" y="901850"/>
            <a:ext cx="307200" cy="188100"/>
          </a:xfrm>
          <a:prstGeom prst="righ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7"/>
          <p:cNvSpPr/>
          <p:nvPr/>
        </p:nvSpPr>
        <p:spPr>
          <a:xfrm rot="1">
            <a:off x="2398300" y="4162350"/>
            <a:ext cx="287400" cy="109025"/>
          </a:xfrm>
          <a:prstGeom prst="flowChartPunchedTap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7"/>
          <p:cNvSpPr/>
          <p:nvPr/>
        </p:nvSpPr>
        <p:spPr>
          <a:xfrm rot="1">
            <a:off x="2398300" y="4261465"/>
            <a:ext cx="287400" cy="109025"/>
          </a:xfrm>
          <a:prstGeom prst="flowChartPunchedTap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7"/>
          <p:cNvSpPr txBox="1"/>
          <p:nvPr/>
        </p:nvSpPr>
        <p:spPr>
          <a:xfrm>
            <a:off x="2705550" y="4006875"/>
            <a:ext cx="1367700" cy="4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Weathering limestone</a:t>
            </a:r>
            <a:endParaRPr/>
          </a:p>
        </p:txBody>
      </p:sp>
      <p:sp>
        <p:nvSpPr>
          <p:cNvPr id="94" name="Google Shape;94;p17"/>
          <p:cNvSpPr/>
          <p:nvPr/>
        </p:nvSpPr>
        <p:spPr>
          <a:xfrm>
            <a:off x="4073250" y="1773950"/>
            <a:ext cx="346800" cy="237900"/>
          </a:xfrm>
          <a:prstGeom prst="mathMinus">
            <a:avLst>
              <a:gd fmla="val 23520" name="adj1"/>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txBox="1"/>
          <p:nvPr/>
        </p:nvSpPr>
        <p:spPr>
          <a:xfrm>
            <a:off x="4420050" y="1605475"/>
            <a:ext cx="961200" cy="28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Nutrient Uptake</a:t>
            </a:r>
            <a:endParaRPr/>
          </a:p>
        </p:txBody>
      </p:sp>
      <p:sp>
        <p:nvSpPr>
          <p:cNvPr id="96" name="Google Shape;96;p17"/>
          <p:cNvSpPr/>
          <p:nvPr/>
        </p:nvSpPr>
        <p:spPr>
          <a:xfrm>
            <a:off x="2259575" y="1263550"/>
            <a:ext cx="287400" cy="237900"/>
          </a:xfrm>
          <a:prstGeom prst="mathPlus">
            <a:avLst>
              <a:gd fmla="val 23520" name="adj1"/>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txBox="1"/>
          <p:nvPr/>
        </p:nvSpPr>
        <p:spPr>
          <a:xfrm>
            <a:off x="832475" y="1214050"/>
            <a:ext cx="1427100" cy="28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Decomposition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Five Factors in Soil Formation</a:t>
            </a:r>
            <a:endParaRPr/>
          </a:p>
        </p:txBody>
      </p:sp>
      <p:sp>
        <p:nvSpPr>
          <p:cNvPr id="103" name="Google Shape;103;p18"/>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Parent Material - Parent rock from which the soil is formed</a:t>
            </a:r>
            <a:endParaRPr/>
          </a:p>
          <a:p>
            <a:pPr indent="-342900" lvl="0" marL="457200" rtl="0" algn="l">
              <a:lnSpc>
                <a:spcPct val="150000"/>
              </a:lnSpc>
              <a:spcBef>
                <a:spcPts val="0"/>
              </a:spcBef>
              <a:spcAft>
                <a:spcPts val="0"/>
              </a:spcAft>
              <a:buSzPts val="1800"/>
              <a:buChar char="●"/>
            </a:pPr>
            <a:r>
              <a:rPr lang="en"/>
              <a:t>Climate - Precipitation and temperature determine soil</a:t>
            </a:r>
            <a:endParaRPr/>
          </a:p>
          <a:p>
            <a:pPr indent="-342900" lvl="0" marL="457200" rtl="0" algn="l">
              <a:lnSpc>
                <a:spcPct val="150000"/>
              </a:lnSpc>
              <a:spcBef>
                <a:spcPts val="0"/>
              </a:spcBef>
              <a:spcAft>
                <a:spcPts val="0"/>
              </a:spcAft>
              <a:buSzPts val="1800"/>
              <a:buChar char="●"/>
            </a:pPr>
            <a:r>
              <a:rPr lang="en"/>
              <a:t>Topography - The lay of the land influences erosion</a:t>
            </a:r>
            <a:endParaRPr/>
          </a:p>
          <a:p>
            <a:pPr indent="-342900" lvl="0" marL="457200" rtl="0" algn="l">
              <a:lnSpc>
                <a:spcPct val="150000"/>
              </a:lnSpc>
              <a:spcBef>
                <a:spcPts val="0"/>
              </a:spcBef>
              <a:spcAft>
                <a:spcPts val="0"/>
              </a:spcAft>
              <a:buSzPts val="1800"/>
              <a:buChar char="●"/>
            </a:pPr>
            <a:r>
              <a:rPr lang="en"/>
              <a:t>Biological Factors - Organisms have a major part in soil formation</a:t>
            </a:r>
            <a:endParaRPr/>
          </a:p>
          <a:p>
            <a:pPr indent="-342900" lvl="0" marL="457200" rtl="0" algn="l">
              <a:lnSpc>
                <a:spcPct val="150000"/>
              </a:lnSpc>
              <a:spcBef>
                <a:spcPts val="0"/>
              </a:spcBef>
              <a:spcAft>
                <a:spcPts val="0"/>
              </a:spcAft>
              <a:buSzPts val="1800"/>
              <a:buChar char="●"/>
            </a:pPr>
            <a:r>
              <a:rPr lang="en"/>
              <a:t>Time - It requires many years for soil to form</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Parent Material</a:t>
            </a:r>
            <a:endParaRPr/>
          </a:p>
        </p:txBody>
      </p:sp>
      <p:sp>
        <p:nvSpPr>
          <p:cNvPr id="109" name="Google Shape;109;p19"/>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Parent rock which a soil is formed helps determine soil characteristics.</a:t>
            </a:r>
            <a:endParaRPr/>
          </a:p>
          <a:p>
            <a:pPr indent="-342900" lvl="0" marL="457200" rtl="0" algn="l">
              <a:spcBef>
                <a:spcPts val="0"/>
              </a:spcBef>
              <a:spcAft>
                <a:spcPts val="0"/>
              </a:spcAft>
              <a:buSzPts val="1800"/>
              <a:buChar char="●"/>
            </a:pPr>
            <a:r>
              <a:rPr lang="en"/>
              <a:t>Parent materials influence the formation of soils by their rates of weathering, the nutrients that they supply, and the particle sizes that they contain.</a:t>
            </a:r>
            <a:endParaRPr/>
          </a:p>
          <a:p>
            <a:pPr indent="-342900" lvl="0" marL="457200" rtl="0" algn="l">
              <a:spcBef>
                <a:spcPts val="0"/>
              </a:spcBef>
              <a:spcAft>
                <a:spcPts val="0"/>
              </a:spcAft>
              <a:buSzPts val="1800"/>
              <a:buChar char="●"/>
            </a:pPr>
            <a:r>
              <a:rPr lang="en"/>
              <a:t>A young soil is more influenced by the parent material characteristics than mature soils.</a:t>
            </a:r>
            <a:endParaRPr/>
          </a:p>
          <a:p>
            <a:pPr indent="-342900" lvl="0" marL="457200" rtl="0" algn="l">
              <a:spcBef>
                <a:spcPts val="0"/>
              </a:spcBef>
              <a:spcAft>
                <a:spcPts val="0"/>
              </a:spcAft>
              <a:buSzPts val="1800"/>
              <a:buChar char="●"/>
            </a:pPr>
            <a:r>
              <a:rPr lang="en"/>
              <a:t>Particle size has an impact on the properties of soil in the field.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Climate</a:t>
            </a:r>
            <a:endParaRPr/>
          </a:p>
        </p:txBody>
      </p:sp>
      <p:sp>
        <p:nvSpPr>
          <p:cNvPr id="115" name="Google Shape;115;p20"/>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Climate is a dominant factor in the formation of soils. Climate determines soil.</a:t>
            </a:r>
            <a:endParaRPr/>
          </a:p>
          <a:p>
            <a:pPr indent="-342900" lvl="0" marL="457200" rtl="0" algn="l">
              <a:spcBef>
                <a:spcPts val="0"/>
              </a:spcBef>
              <a:spcAft>
                <a:spcPts val="0"/>
              </a:spcAft>
              <a:buSzPts val="1800"/>
              <a:buChar char="●"/>
            </a:pPr>
            <a:r>
              <a:rPr lang="en"/>
              <a:t>The two most important components of climate that affect soil are precipitation and temperature.</a:t>
            </a:r>
            <a:endParaRPr/>
          </a:p>
          <a:p>
            <a:pPr indent="-342900" lvl="0" marL="457200" rtl="0" algn="l">
              <a:spcBef>
                <a:spcPts val="0"/>
              </a:spcBef>
              <a:spcAft>
                <a:spcPts val="0"/>
              </a:spcAft>
              <a:buSzPts val="1800"/>
              <a:buChar char="●"/>
            </a:pPr>
            <a:r>
              <a:rPr lang="en"/>
              <a:t>In areas of high rainfall there is intense weathering and leaching resulting in acid soils as lime in leached through the soil.</a:t>
            </a:r>
            <a:endParaRPr/>
          </a:p>
          <a:p>
            <a:pPr indent="-342900" lvl="0" marL="457200" rtl="0" algn="l">
              <a:spcBef>
                <a:spcPts val="0"/>
              </a:spcBef>
              <a:spcAft>
                <a:spcPts val="0"/>
              </a:spcAft>
              <a:buSzPts val="1800"/>
              <a:buChar char="●"/>
            </a:pPr>
            <a:r>
              <a:rPr lang="en"/>
              <a:t>Erosion of sloping lands remove top layers of soil and deposits them down slope.</a:t>
            </a:r>
            <a:endParaRPr/>
          </a:p>
          <a:p>
            <a:pPr indent="-342900" lvl="0" marL="457200" rtl="0" algn="l">
              <a:spcBef>
                <a:spcPts val="0"/>
              </a:spcBef>
              <a:spcAft>
                <a:spcPts val="0"/>
              </a:spcAft>
              <a:buSzPts val="1800"/>
              <a:buChar char="●"/>
            </a:pPr>
            <a:r>
              <a:rPr lang="en"/>
              <a:t>Changes in temperature strongly affect the rate of weathering. Different rates of expansion and contraction bring about cracking and peeling beginning the breakdown of parent rock.</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Biological Factors</a:t>
            </a:r>
            <a:endParaRPr/>
          </a:p>
        </p:txBody>
      </p:sp>
      <p:sp>
        <p:nvSpPr>
          <p:cNvPr id="121" name="Google Shape;121;p21"/>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Living plants and animals have major significance in the development of soil.</a:t>
            </a:r>
            <a:endParaRPr/>
          </a:p>
          <a:p>
            <a:pPr indent="-342900" lvl="0" marL="457200" rtl="0" algn="l">
              <a:spcBef>
                <a:spcPts val="0"/>
              </a:spcBef>
              <a:spcAft>
                <a:spcPts val="0"/>
              </a:spcAft>
              <a:buSzPts val="1800"/>
              <a:buChar char="●"/>
            </a:pPr>
            <a:r>
              <a:rPr lang="en"/>
              <a:t>The type and amount of organisms present are influenced by climate.</a:t>
            </a:r>
            <a:endParaRPr/>
          </a:p>
          <a:p>
            <a:pPr indent="-342900" lvl="0" marL="457200" rtl="0" algn="l">
              <a:spcBef>
                <a:spcPts val="0"/>
              </a:spcBef>
              <a:spcAft>
                <a:spcPts val="0"/>
              </a:spcAft>
              <a:buSzPts val="1800"/>
              <a:buChar char="●"/>
            </a:pPr>
            <a:r>
              <a:rPr lang="en"/>
              <a:t>Microorganisms help develop soils by decomposing organic matter and forming weak acids that dissolve minerals faster than would pure water.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